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2"/>
  </p:notesMasterIdLst>
  <p:sldIdLst>
    <p:sldId id="282" r:id="rId2"/>
    <p:sldId id="307" r:id="rId3"/>
    <p:sldId id="304" r:id="rId4"/>
    <p:sldId id="311" r:id="rId5"/>
    <p:sldId id="310" r:id="rId6"/>
    <p:sldId id="303" r:id="rId7"/>
    <p:sldId id="309" r:id="rId8"/>
    <p:sldId id="308" r:id="rId9"/>
    <p:sldId id="259" r:id="rId10"/>
    <p:sldId id="295" r:id="rId1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36AC9"/>
    <a:srgbClr val="CB453E"/>
    <a:srgbClr val="565656"/>
    <a:srgbClr val="5081BD"/>
    <a:srgbClr val="47A59E"/>
    <a:srgbClr val="2A861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AA2830A-76A4-4B69-A089-30923CCBCF1A}" v="47" dt="2023-11-09T20:57:42.710"/>
    <p1510:client id="{0BBE705A-32A8-2F63-6450-E9E907C78791}" v="10" dt="2023-11-15T03:41:16.530"/>
    <p1510:client id="{6BA2F375-6B60-4574-8B43-AA5EBDD343A9}" v="12" dt="2023-03-10T00:15:26.493"/>
    <p1510:client id="{6D39665F-39DA-8CD8-31EA-86B584A01E13}" v="3" dt="2023-11-10T05:54:40.544"/>
    <p1510:client id="{8E7B5F09-08BD-521D-B5AE-EEC7BAF6422F}" v="81" dt="2023-11-13T23:01:59.055"/>
    <p1510:client id="{A621454D-F1A8-DFCC-6A06-C0B85159387B}" v="90" dt="2023-11-06T18:45:30.903"/>
    <p1510:client id="{B5019CF4-9BA6-10A9-0B8E-4A68A365DF08}" v="424" dt="2023-11-17T02:51:45.607"/>
    <p1510:client id="{C7865C5C-F043-C00A-5166-60A8D7E95DE4}" v="2" dt="2023-11-17T01:48:32.859"/>
    <p1510:client id="{D1D9F61D-5081-2CF0-C53A-4B40499634AA}" v="1" dt="2023-11-15T00:18:33.011"/>
    <p1510:client id="{FD389EC6-6F61-445E-B9B2-31757D24420F}" v="1" dt="2023-11-16T16:16:51.861"/>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33990"/>
    <p:restoredTop sz="96617"/>
  </p:normalViewPr>
  <p:slideViewPr>
    <p:cSldViewPr>
      <p:cViewPr varScale="1">
        <p:scale>
          <a:sx n="119" d="100"/>
          <a:sy n="119" d="100"/>
        </p:scale>
        <p:origin x="192" y="544"/>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17" Type="http://schemas.microsoft.com/office/2015/10/relationships/revisionInfo" Target="revisionInfo.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CD33D25-130B-40DA-A4CD-0E6E6D2F0977}" type="datetimeFigureOut">
              <a:rPr lang="en-US" smtClean="0"/>
              <a:t>11/17/2023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AB91569-17E1-4DB7-82E7-8C4F7B1FF61B}" type="slidenum">
              <a:rPr lang="en-US" smtClean="0"/>
              <a:t>‹#›</a:t>
            </a:fld>
            <a:endParaRPr lang="en-US"/>
          </a:p>
        </p:txBody>
      </p:sp>
    </p:spTree>
    <p:extLst>
      <p:ext uri="{BB962C8B-B14F-4D97-AF65-F5344CB8AC3E}">
        <p14:creationId xmlns:p14="http://schemas.microsoft.com/office/powerpoint/2010/main" val="53786848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AB91569-17E1-4DB7-82E7-8C4F7B1FF61B}" type="slidenum">
              <a:rPr lang="en-US" smtClean="0"/>
              <a:t>1</a:t>
            </a:fld>
            <a:endParaRPr lang="en-US" dirty="0"/>
          </a:p>
        </p:txBody>
      </p:sp>
    </p:spTree>
    <p:extLst>
      <p:ext uri="{BB962C8B-B14F-4D97-AF65-F5344CB8AC3E}">
        <p14:creationId xmlns:p14="http://schemas.microsoft.com/office/powerpoint/2010/main" val="307941024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AB91569-17E1-4DB7-82E7-8C4F7B1FF61B}" type="slidenum">
              <a:rPr lang="en-US" smtClean="0"/>
              <a:t>2</a:t>
            </a:fld>
            <a:endParaRPr lang="en-US" dirty="0"/>
          </a:p>
        </p:txBody>
      </p:sp>
    </p:spTree>
    <p:extLst>
      <p:ext uri="{BB962C8B-B14F-4D97-AF65-F5344CB8AC3E}">
        <p14:creationId xmlns:p14="http://schemas.microsoft.com/office/powerpoint/2010/main" val="339640377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AB91569-17E1-4DB7-82E7-8C4F7B1FF61B}" type="slidenum">
              <a:rPr lang="en-US" smtClean="0"/>
              <a:t>3</a:t>
            </a:fld>
            <a:endParaRPr lang="en-US" dirty="0"/>
          </a:p>
        </p:txBody>
      </p:sp>
    </p:spTree>
    <p:extLst>
      <p:ext uri="{BB962C8B-B14F-4D97-AF65-F5344CB8AC3E}">
        <p14:creationId xmlns:p14="http://schemas.microsoft.com/office/powerpoint/2010/main" val="268006614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a:t>
            </a:r>
            <a:r>
              <a:rPr lang="en-US" dirty="0" err="1"/>
              <a:t>designsafe-ci.zoom.us</a:t>
            </a:r>
            <a:r>
              <a:rPr lang="en-US" dirty="0"/>
              <a:t>/meeting/register/tJwufuqqqzIvGtccud5YOr45cD5P181IQnwa</a:t>
            </a:r>
          </a:p>
        </p:txBody>
      </p:sp>
      <p:sp>
        <p:nvSpPr>
          <p:cNvPr id="4" name="Slide Number Placeholder 3"/>
          <p:cNvSpPr>
            <a:spLocks noGrp="1"/>
          </p:cNvSpPr>
          <p:nvPr>
            <p:ph type="sldNum" sz="quarter" idx="5"/>
          </p:nvPr>
        </p:nvSpPr>
        <p:spPr/>
        <p:txBody>
          <a:bodyPr/>
          <a:lstStyle/>
          <a:p>
            <a:fld id="{7AB91569-17E1-4DB7-82E7-8C4F7B1FF61B}" type="slidenum">
              <a:rPr lang="en-US" smtClean="0"/>
              <a:t>6</a:t>
            </a:fld>
            <a:endParaRPr lang="en-US"/>
          </a:p>
        </p:txBody>
      </p:sp>
    </p:spTree>
    <p:extLst>
      <p:ext uri="{BB962C8B-B14F-4D97-AF65-F5344CB8AC3E}">
        <p14:creationId xmlns:p14="http://schemas.microsoft.com/office/powerpoint/2010/main" val="161195775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a:t>
            </a:r>
            <a:r>
              <a:rPr lang="en-US" dirty="0" err="1"/>
              <a:t>designsafe-ci.zoom.us</a:t>
            </a:r>
            <a:r>
              <a:rPr lang="en-US" dirty="0"/>
              <a:t>/meeting/register/tJwufuqqqzIvGtccud5YOr45cD5P181IQnwa</a:t>
            </a:r>
          </a:p>
        </p:txBody>
      </p:sp>
      <p:sp>
        <p:nvSpPr>
          <p:cNvPr id="4" name="Slide Number Placeholder 3"/>
          <p:cNvSpPr>
            <a:spLocks noGrp="1"/>
          </p:cNvSpPr>
          <p:nvPr>
            <p:ph type="sldNum" sz="quarter" idx="5"/>
          </p:nvPr>
        </p:nvSpPr>
        <p:spPr/>
        <p:txBody>
          <a:bodyPr/>
          <a:lstStyle/>
          <a:p>
            <a:fld id="{7AB91569-17E1-4DB7-82E7-8C4F7B1FF61B}" type="slidenum">
              <a:rPr lang="en-US" smtClean="0"/>
              <a:t>7</a:t>
            </a:fld>
            <a:endParaRPr lang="en-US"/>
          </a:p>
        </p:txBody>
      </p:sp>
    </p:spTree>
    <p:extLst>
      <p:ext uri="{BB962C8B-B14F-4D97-AF65-F5344CB8AC3E}">
        <p14:creationId xmlns:p14="http://schemas.microsoft.com/office/powerpoint/2010/main" val="31419199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At least 5 NHERI GSC members will be select for funding to attend the NHERI Summer Institute. Members must be in good standing and have attended at least two meetings in fall 2023 or before the February 25, 2024, deadline.</a:t>
            </a:r>
            <a:endParaRPr lang="en-US" dirty="0">
              <a:ea typeface="Calibri"/>
              <a:cs typeface="Calibri"/>
            </a:endParaRPr>
          </a:p>
        </p:txBody>
      </p:sp>
      <p:sp>
        <p:nvSpPr>
          <p:cNvPr id="4" name="Slide Number Placeholder 3"/>
          <p:cNvSpPr>
            <a:spLocks noGrp="1"/>
          </p:cNvSpPr>
          <p:nvPr>
            <p:ph type="sldNum" sz="quarter" idx="5"/>
          </p:nvPr>
        </p:nvSpPr>
        <p:spPr/>
        <p:txBody>
          <a:bodyPr/>
          <a:lstStyle/>
          <a:p>
            <a:fld id="{7AB91569-17E1-4DB7-82E7-8C4F7B1FF61B}" type="slidenum">
              <a:rPr lang="en-US" smtClean="0"/>
              <a:t>8</a:t>
            </a:fld>
            <a:endParaRPr lang="en-US"/>
          </a:p>
        </p:txBody>
      </p:sp>
    </p:spTree>
    <p:extLst>
      <p:ext uri="{BB962C8B-B14F-4D97-AF65-F5344CB8AC3E}">
        <p14:creationId xmlns:p14="http://schemas.microsoft.com/office/powerpoint/2010/main" val="199862388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7"/>
        <p:cNvGrpSpPr/>
        <p:nvPr/>
      </p:nvGrpSpPr>
      <p:grpSpPr>
        <a:xfrm>
          <a:off x="0" y="0"/>
          <a:ext cx="0" cy="0"/>
          <a:chOff x="0" y="0"/>
          <a:chExt cx="0" cy="0"/>
        </a:xfrm>
      </p:grpSpPr>
      <p:sp>
        <p:nvSpPr>
          <p:cNvPr id="168" name="Google Shape;168;g18e3743f252_2_11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69" name="Google Shape;169;g18e3743f252_2_115: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r>
              <a:rPr lang="en-US">
                <a:solidFill>
                  <a:srgbClr val="000000"/>
                </a:solidFill>
              </a:rPr>
              <a:t>Dr. Tim Cockerill serves as the:</a:t>
            </a:r>
            <a:endParaRPr lang="en-US"/>
          </a:p>
          <a:p>
            <a:r>
              <a:rPr lang="en-US" dirty="0">
                <a:solidFill>
                  <a:srgbClr val="000000"/>
                </a:solidFill>
              </a:rPr>
              <a:t>Program Director </a:t>
            </a:r>
            <a:r>
              <a:rPr lang="en-US" dirty="0">
                <a:solidFill>
                  <a:srgbClr val="000000"/>
                </a:solidFill>
                <a:effectLst/>
              </a:rPr>
              <a:t>at </a:t>
            </a:r>
            <a:r>
              <a:rPr lang="en-US" dirty="0">
                <a:solidFill>
                  <a:srgbClr val="000000"/>
                </a:solidFill>
              </a:rPr>
              <a:t>the Texas Advanced Computing Center,</a:t>
            </a:r>
            <a:endParaRPr lang="en-US" dirty="0">
              <a:solidFill>
                <a:srgbClr val="000000"/>
              </a:solidFill>
              <a:ea typeface="Calibri"/>
              <a:cs typeface="Calibri"/>
            </a:endParaRPr>
          </a:p>
          <a:p>
            <a:r>
              <a:rPr lang="en-US" dirty="0">
                <a:solidFill>
                  <a:srgbClr val="000000"/>
                </a:solidFill>
              </a:rPr>
              <a:t> as the Systems Engineer for the Leadership Class Computing Facility (LCCF) project,</a:t>
            </a:r>
            <a:endParaRPr lang="en-US" dirty="0">
              <a:solidFill>
                <a:srgbClr val="000000"/>
              </a:solidFill>
              <a:ea typeface="Calibri"/>
              <a:cs typeface="Calibri"/>
            </a:endParaRPr>
          </a:p>
          <a:p>
            <a:r>
              <a:rPr lang="en-US" dirty="0">
                <a:solidFill>
                  <a:srgbClr val="000000"/>
                </a:solidFill>
              </a:rPr>
              <a:t> </a:t>
            </a:r>
            <a:r>
              <a:rPr lang="en-US" dirty="0">
                <a:solidFill>
                  <a:srgbClr val="000000"/>
                </a:solidFill>
                <a:effectLst/>
              </a:rPr>
              <a:t>and </a:t>
            </a:r>
            <a:r>
              <a:rPr lang="en-US" dirty="0">
                <a:solidFill>
                  <a:srgbClr val="000000"/>
                </a:solidFill>
              </a:rPr>
              <a:t>as the </a:t>
            </a:r>
            <a:r>
              <a:rPr lang="en-US" err="1">
                <a:solidFill>
                  <a:srgbClr val="000000"/>
                </a:solidFill>
              </a:rPr>
              <a:t>DesignSafe</a:t>
            </a:r>
            <a:r>
              <a:rPr lang="en-US" dirty="0">
                <a:solidFill>
                  <a:srgbClr val="000000"/>
                </a:solidFill>
              </a:rPr>
              <a:t> Deputy Project Director. </a:t>
            </a:r>
            <a:endParaRPr lang="en-US">
              <a:ea typeface="Calibri"/>
              <a:cs typeface="Calibri"/>
            </a:endParaRPr>
          </a:p>
          <a:p>
            <a:endParaRPr lang="en-US" dirty="0">
              <a:solidFill>
                <a:srgbClr val="000000"/>
              </a:solidFill>
            </a:endParaRPr>
          </a:p>
          <a:p>
            <a:r>
              <a:rPr lang="en-US" dirty="0">
                <a:solidFill>
                  <a:srgbClr val="000000"/>
                </a:solidFill>
              </a:rPr>
              <a:t>He is also a co-PI on an NSF award supporting under-served universities. </a:t>
            </a:r>
            <a:endParaRPr lang="en-US">
              <a:solidFill>
                <a:srgbClr val="000000"/>
              </a:solidFill>
            </a:endParaRPr>
          </a:p>
          <a:p>
            <a:endParaRPr lang="en-US" dirty="0">
              <a:solidFill>
                <a:srgbClr val="000000"/>
              </a:solidFill>
            </a:endParaRPr>
          </a:p>
          <a:p>
            <a:r>
              <a:rPr lang="en-US" dirty="0">
                <a:solidFill>
                  <a:srgbClr val="000000"/>
                </a:solidFill>
              </a:rPr>
              <a:t>He joined TACC </a:t>
            </a:r>
            <a:r>
              <a:rPr lang="en-US" dirty="0">
                <a:solidFill>
                  <a:srgbClr val="000000"/>
                </a:solidFill>
                <a:effectLst/>
              </a:rPr>
              <a:t>in </a:t>
            </a:r>
            <a:r>
              <a:rPr lang="en-US" dirty="0">
                <a:solidFill>
                  <a:srgbClr val="000000"/>
                </a:solidFill>
              </a:rPr>
              <a:t>2014</a:t>
            </a:r>
            <a:r>
              <a:rPr lang="en-US" dirty="0">
                <a:solidFill>
                  <a:srgbClr val="000000"/>
                </a:solidFill>
                <a:effectLst/>
              </a:rPr>
              <a:t>, </a:t>
            </a:r>
            <a:r>
              <a:rPr lang="en-US" dirty="0">
                <a:solidFill>
                  <a:srgbClr val="000000"/>
                </a:solidFill>
              </a:rPr>
              <a:t>initially as Director </a:t>
            </a:r>
            <a:r>
              <a:rPr lang="en-US" dirty="0">
                <a:solidFill>
                  <a:srgbClr val="000000"/>
                </a:solidFill>
                <a:effectLst/>
              </a:rPr>
              <a:t>of Center</a:t>
            </a:r>
            <a:r>
              <a:rPr lang="en-US" dirty="0">
                <a:solidFill>
                  <a:srgbClr val="000000"/>
                </a:solidFill>
              </a:rPr>
              <a:t> Programs </a:t>
            </a:r>
            <a:r>
              <a:rPr lang="en-US" dirty="0">
                <a:solidFill>
                  <a:srgbClr val="000000"/>
                </a:solidFill>
                <a:effectLst/>
              </a:rPr>
              <a:t>and </a:t>
            </a:r>
            <a:r>
              <a:rPr lang="en-US" dirty="0">
                <a:solidFill>
                  <a:srgbClr val="000000"/>
                </a:solidFill>
              </a:rPr>
              <a:t>later as Director </a:t>
            </a:r>
            <a:r>
              <a:rPr lang="en-US" dirty="0">
                <a:solidFill>
                  <a:srgbClr val="000000"/>
                </a:solidFill>
                <a:effectLst/>
              </a:rPr>
              <a:t>of </a:t>
            </a:r>
            <a:r>
              <a:rPr lang="en-US" dirty="0">
                <a:solidFill>
                  <a:srgbClr val="000000"/>
                </a:solidFill>
              </a:rPr>
              <a:t>User Services (2018-2023). </a:t>
            </a:r>
            <a:endParaRPr lang="en-US" dirty="0">
              <a:solidFill>
                <a:srgbClr val="000000"/>
              </a:solidFill>
              <a:ea typeface="Calibri"/>
              <a:cs typeface="Calibri"/>
            </a:endParaRPr>
          </a:p>
          <a:p>
            <a:endParaRPr lang="en-US" dirty="0">
              <a:solidFill>
                <a:srgbClr val="000000"/>
              </a:solidFill>
            </a:endParaRPr>
          </a:p>
          <a:p>
            <a:r>
              <a:rPr lang="en-US" dirty="0">
                <a:solidFill>
                  <a:srgbClr val="000000"/>
                </a:solidFill>
              </a:rPr>
              <a:t>Before TACC</a:t>
            </a:r>
            <a:r>
              <a:rPr lang="en-US" dirty="0">
                <a:solidFill>
                  <a:srgbClr val="000000"/>
                </a:solidFill>
                <a:effectLst/>
              </a:rPr>
              <a:t>, </a:t>
            </a:r>
            <a:r>
              <a:rPr lang="en-US" dirty="0">
                <a:solidFill>
                  <a:srgbClr val="000000"/>
                </a:solidFill>
              </a:rPr>
              <a:t>he worked on XSEDE and </a:t>
            </a:r>
            <a:r>
              <a:rPr lang="en-US" err="1">
                <a:solidFill>
                  <a:srgbClr val="000000"/>
                </a:solidFill>
              </a:rPr>
              <a:t>TeraGrid</a:t>
            </a:r>
            <a:r>
              <a:rPr lang="en-US" dirty="0">
                <a:solidFill>
                  <a:srgbClr val="000000"/>
                </a:solidFill>
              </a:rPr>
              <a:t> projects and spent a decade </a:t>
            </a:r>
            <a:r>
              <a:rPr lang="en-US" dirty="0">
                <a:solidFill>
                  <a:srgbClr val="000000"/>
                </a:solidFill>
                <a:effectLst/>
              </a:rPr>
              <a:t>in </a:t>
            </a:r>
            <a:r>
              <a:rPr lang="en-US" dirty="0">
                <a:solidFill>
                  <a:srgbClr val="000000"/>
                </a:solidFill>
              </a:rPr>
              <a:t>startup companies focused on gallium arsenide materials and semiconductor lasers. </a:t>
            </a:r>
            <a:endParaRPr lang="en-US">
              <a:solidFill>
                <a:srgbClr val="000000"/>
              </a:solidFill>
              <a:ea typeface="Calibri"/>
              <a:cs typeface="Calibri"/>
            </a:endParaRPr>
          </a:p>
          <a:p>
            <a:endParaRPr lang="en-US" dirty="0">
              <a:solidFill>
                <a:srgbClr val="000000"/>
              </a:solidFill>
            </a:endParaRPr>
          </a:p>
          <a:p>
            <a:r>
              <a:rPr lang="en-US" dirty="0">
                <a:solidFill>
                  <a:srgbClr val="000000"/>
                </a:solidFill>
              </a:rPr>
              <a:t>Dr. Cockerill holds B.S., M</a:t>
            </a:r>
            <a:r>
              <a:rPr lang="en-US" dirty="0">
                <a:solidFill>
                  <a:srgbClr val="000000"/>
                </a:solidFill>
                <a:effectLst/>
              </a:rPr>
              <a:t>.</a:t>
            </a:r>
            <a:r>
              <a:rPr lang="en-US" dirty="0">
                <a:solidFill>
                  <a:srgbClr val="000000"/>
                </a:solidFill>
              </a:rPr>
              <a:t>S., </a:t>
            </a:r>
            <a:r>
              <a:rPr lang="en-US" dirty="0">
                <a:solidFill>
                  <a:srgbClr val="000000"/>
                </a:solidFill>
                <a:effectLst/>
              </a:rPr>
              <a:t>and</a:t>
            </a:r>
            <a:r>
              <a:rPr lang="en-US" dirty="0">
                <a:solidFill>
                  <a:srgbClr val="000000"/>
                </a:solidFill>
              </a:rPr>
              <a:t> Ph.D. degrees </a:t>
            </a:r>
            <a:r>
              <a:rPr lang="en-US" dirty="0">
                <a:solidFill>
                  <a:srgbClr val="000000"/>
                </a:solidFill>
                <a:effectLst/>
              </a:rPr>
              <a:t>from the </a:t>
            </a:r>
            <a:r>
              <a:rPr lang="en-US" dirty="0">
                <a:solidFill>
                  <a:srgbClr val="000000"/>
                </a:solidFill>
              </a:rPr>
              <a:t>University of Illinois at Urbana-Champaign</a:t>
            </a:r>
            <a:endParaRPr lang="en-US" dirty="0"/>
          </a:p>
          <a:p>
            <a:r>
              <a:rPr lang="en-US" dirty="0">
                <a:ea typeface="Calibri"/>
                <a:cs typeface="+mn-lt"/>
              </a:rPr>
              <a:t>… and some of his publications include: </a:t>
            </a:r>
            <a:r>
              <a:rPr lang="en-US" dirty="0"/>
              <a:t> </a:t>
            </a:r>
          </a:p>
          <a:p>
            <a:r>
              <a:rPr lang="en-US" dirty="0"/>
              <a:t>"Enhancing Research in Natural Hazards Engineering Through the </a:t>
            </a:r>
            <a:r>
              <a:rPr lang="en-US" dirty="0" err="1"/>
              <a:t>DesignSafe</a:t>
            </a:r>
            <a:r>
              <a:rPr lang="en-US" dirty="0"/>
              <a:t> Cyberinfrastructure" (2020), </a:t>
            </a:r>
            <a:endParaRPr lang="en-US"/>
          </a:p>
          <a:p>
            <a:r>
              <a:rPr lang="en-US" dirty="0"/>
              <a:t>"Chameleon: a scalable production testbed for computer science research" (2019), and </a:t>
            </a:r>
            <a:endParaRPr lang="en-US" dirty="0">
              <a:ea typeface="Calibri"/>
              <a:cs typeface="Calibri"/>
            </a:endParaRPr>
          </a:p>
          <a:p>
            <a:r>
              <a:rPr lang="en-US" dirty="0"/>
              <a:t>"</a:t>
            </a:r>
            <a:r>
              <a:rPr lang="en-US" dirty="0" err="1"/>
              <a:t>DesignSafe</a:t>
            </a:r>
            <a:r>
              <a:rPr lang="en-US" dirty="0"/>
              <a:t>: A New Cyberinfrastructure for Natural Hazards Engineering" (2017)...</a:t>
            </a:r>
            <a:endParaRPr lang="en-US" dirty="0">
              <a:ea typeface="Calibri"/>
              <a:cs typeface="Calibri"/>
            </a:endParaRPr>
          </a:p>
          <a:p>
            <a:r>
              <a:rPr lang="en-US" dirty="0"/>
              <a:t>... just to name a few.</a:t>
            </a:r>
            <a:endParaRPr lang="en-US" dirty="0">
              <a:ea typeface="Calibri"/>
              <a:cs typeface="+mn-lt"/>
            </a:endParaRPr>
          </a:p>
          <a:p>
            <a:br>
              <a:rPr lang="en-US" dirty="0">
                <a:cs typeface="+mn-lt"/>
              </a:rPr>
            </a:br>
            <a:endParaRPr sz="1200">
              <a:solidFill>
                <a:schemeClr val="dk1"/>
              </a:solidFill>
            </a:endParaRPr>
          </a:p>
        </p:txBody>
      </p:sp>
      <p:sp>
        <p:nvSpPr>
          <p:cNvPr id="170" name="Google Shape;170;g18e3743f252_2_115: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
              <a:t>9</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7AB91569-17E1-4DB7-82E7-8C4F7B1FF61B}" type="slidenum">
              <a:rPr lang="en-US" smtClean="0"/>
              <a:t>10</a:t>
            </a:fld>
            <a:endParaRPr lang="en-US"/>
          </a:p>
        </p:txBody>
      </p:sp>
    </p:spTree>
    <p:extLst>
      <p:ext uri="{BB962C8B-B14F-4D97-AF65-F5344CB8AC3E}">
        <p14:creationId xmlns:p14="http://schemas.microsoft.com/office/powerpoint/2010/main" val="109124427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9BFEA396-5772-4244-B23F-C82B4F19166C}"/>
              </a:ext>
            </a:extLst>
          </p:cNvPr>
          <p:cNvSpPr/>
          <p:nvPr userDrawn="1"/>
        </p:nvSpPr>
        <p:spPr>
          <a:xfrm>
            <a:off x="6096000" y="0"/>
            <a:ext cx="3048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ate Placeholder 3"/>
          <p:cNvSpPr>
            <a:spLocks noGrp="1"/>
          </p:cNvSpPr>
          <p:nvPr>
            <p:ph type="dt" sz="half" idx="10"/>
          </p:nvPr>
        </p:nvSpPr>
        <p:spPr/>
        <p:txBody>
          <a:bodyPr/>
          <a:lstStyle/>
          <a:p>
            <a:fld id="{E8BABA04-FFFE-4967-85AD-D2CE3F75AAAF}" type="datetimeFigureOut">
              <a:rPr lang="en-US" smtClean="0"/>
              <a:t>11/17/2023</a:t>
            </a:fld>
            <a:endParaRPr lang="en-US"/>
          </a:p>
        </p:txBody>
      </p:sp>
      <p:sp>
        <p:nvSpPr>
          <p:cNvPr id="5" name="Footer Placeholder 4"/>
          <p:cNvSpPr>
            <a:spLocks noGrp="1"/>
          </p:cNvSpPr>
          <p:nvPr>
            <p:ph type="ftr" sz="quarter" idx="11"/>
          </p:nvPr>
        </p:nvSpPr>
        <p:spPr/>
        <p:txBody>
          <a:bodyPr/>
          <a:lstStyle/>
          <a:p>
            <a:endParaRPr lang="en-US"/>
          </a:p>
        </p:txBody>
      </p:sp>
      <p:pic>
        <p:nvPicPr>
          <p:cNvPr id="12" name="Picture 11" descr="A picture containing logo&#10;&#10;Description automatically generated">
            <a:extLst>
              <a:ext uri="{FF2B5EF4-FFF2-40B4-BE49-F238E27FC236}">
                <a16:creationId xmlns:a16="http://schemas.microsoft.com/office/drawing/2014/main" id="{95A649DC-83F1-2143-9C17-A33BD0D39688}"/>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324600" y="6116695"/>
            <a:ext cx="2603677" cy="604780"/>
          </a:xfrm>
          <a:prstGeom prst="rect">
            <a:avLst/>
          </a:prstGeom>
        </p:spPr>
      </p:pic>
      <p:sp>
        <p:nvSpPr>
          <p:cNvPr id="13" name="Title 1">
            <a:extLst>
              <a:ext uri="{FF2B5EF4-FFF2-40B4-BE49-F238E27FC236}">
                <a16:creationId xmlns:a16="http://schemas.microsoft.com/office/drawing/2014/main" id="{6B2DF995-C1D0-6B4E-96B6-297A43E17179}"/>
              </a:ext>
            </a:extLst>
          </p:cNvPr>
          <p:cNvSpPr txBox="1">
            <a:spLocks/>
          </p:cNvSpPr>
          <p:nvPr userDrawn="1"/>
        </p:nvSpPr>
        <p:spPr>
          <a:xfrm>
            <a:off x="-914400" y="183246"/>
            <a:ext cx="7772400" cy="1470025"/>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3600">
                <a:solidFill>
                  <a:srgbClr val="565656"/>
                </a:solidFill>
                <a:latin typeface="Britannic Bold" panose="020B0903060703020204" pitchFamily="34" charset="77"/>
              </a:rPr>
              <a:t>NHERI GSC</a:t>
            </a:r>
            <a:br>
              <a:rPr lang="en-US" sz="3600">
                <a:solidFill>
                  <a:srgbClr val="565656"/>
                </a:solidFill>
                <a:latin typeface="Britannic Bold" panose="020B0903060703020204" pitchFamily="34" charset="77"/>
              </a:rPr>
            </a:br>
            <a:r>
              <a:rPr lang="en-US" sz="3600">
                <a:solidFill>
                  <a:srgbClr val="565656"/>
                </a:solidFill>
                <a:latin typeface="Britannic Bold" panose="020B0903060703020204" pitchFamily="34" charset="77"/>
              </a:rPr>
              <a:t> April General Meeting</a:t>
            </a:r>
          </a:p>
        </p:txBody>
      </p:sp>
      <p:pic>
        <p:nvPicPr>
          <p:cNvPr id="15" name="Picture 14" descr="A picture containing text, sign&#10;&#10;Description automatically generated">
            <a:extLst>
              <a:ext uri="{FF2B5EF4-FFF2-40B4-BE49-F238E27FC236}">
                <a16:creationId xmlns:a16="http://schemas.microsoft.com/office/drawing/2014/main" id="{78563AC7-DACE-BF49-B441-3D59295A4163}"/>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96290" y="1773694"/>
            <a:ext cx="4351020" cy="4222577"/>
          </a:xfrm>
          <a:prstGeom prst="rect">
            <a:avLst/>
          </a:prstGeom>
        </p:spPr>
      </p:pic>
    </p:spTree>
    <p:extLst>
      <p:ext uri="{BB962C8B-B14F-4D97-AF65-F5344CB8AC3E}">
        <p14:creationId xmlns:p14="http://schemas.microsoft.com/office/powerpoint/2010/main" val="126581650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BABA04-FFFE-4967-85AD-D2CE3F75AAAF}" type="datetimeFigureOut">
              <a:rPr lang="en-US" smtClean="0"/>
              <a:t>11/17/2023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D8B975C-1523-45FE-98E0-27E6130D810A}" type="slidenum">
              <a:rPr lang="en-US" smtClean="0"/>
              <a:t>‹#›</a:t>
            </a:fld>
            <a:endParaRPr lang="en-US"/>
          </a:p>
        </p:txBody>
      </p:sp>
    </p:spTree>
    <p:extLst>
      <p:ext uri="{BB962C8B-B14F-4D97-AF65-F5344CB8AC3E}">
        <p14:creationId xmlns:p14="http://schemas.microsoft.com/office/powerpoint/2010/main" val="305819508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BABA04-FFFE-4967-85AD-D2CE3F75AAAF}" type="datetimeFigureOut">
              <a:rPr lang="en-US" smtClean="0"/>
              <a:t>11/17/2023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D8B975C-1523-45FE-98E0-27E6130D810A}" type="slidenum">
              <a:rPr lang="en-US" smtClean="0"/>
              <a:t>‹#›</a:t>
            </a:fld>
            <a:endParaRPr lang="en-US"/>
          </a:p>
        </p:txBody>
      </p:sp>
    </p:spTree>
    <p:extLst>
      <p:ext uri="{BB962C8B-B14F-4D97-AF65-F5344CB8AC3E}">
        <p14:creationId xmlns:p14="http://schemas.microsoft.com/office/powerpoint/2010/main" val="42781377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and Content" type="obj">
  <p:cSld name="1_Title and Content">
    <p:spTree>
      <p:nvGrpSpPr>
        <p:cNvPr id="1" name="Shape 22"/>
        <p:cNvGrpSpPr/>
        <p:nvPr/>
      </p:nvGrpSpPr>
      <p:grpSpPr>
        <a:xfrm>
          <a:off x="0" y="0"/>
          <a:ext cx="0" cy="0"/>
          <a:chOff x="0" y="0"/>
          <a:chExt cx="0" cy="0"/>
        </a:xfrm>
      </p:grpSpPr>
      <p:sp>
        <p:nvSpPr>
          <p:cNvPr id="23" name="Google Shape;23;p3"/>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4" name="Google Shape;24;p3"/>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normAutofit/>
          </a:bodyPr>
          <a:lstStyle>
            <a:lvl1pPr marL="457200" lvl="0" indent="-342900" algn="l">
              <a:lnSpc>
                <a:spcPct val="100000"/>
              </a:lnSpc>
              <a:spcBef>
                <a:spcPts val="360"/>
              </a:spcBef>
              <a:spcAft>
                <a:spcPts val="0"/>
              </a:spcAft>
              <a:buClr>
                <a:schemeClr val="dk1"/>
              </a:buClr>
              <a:buSzPts val="1800"/>
              <a:buChar char="•"/>
              <a:defRPr/>
            </a:lvl1pPr>
            <a:lvl2pPr marL="914400" lvl="1" indent="-342900" algn="l">
              <a:lnSpc>
                <a:spcPct val="100000"/>
              </a:lnSpc>
              <a:spcBef>
                <a:spcPts val="360"/>
              </a:spcBef>
              <a:spcAft>
                <a:spcPts val="0"/>
              </a:spcAft>
              <a:buClr>
                <a:schemeClr val="dk1"/>
              </a:buClr>
              <a:buSzPts val="1800"/>
              <a:buChar char="–"/>
              <a:defRPr/>
            </a:lvl2pPr>
            <a:lvl3pPr marL="1371600" lvl="2" indent="-342900" algn="l">
              <a:lnSpc>
                <a:spcPct val="100000"/>
              </a:lnSpc>
              <a:spcBef>
                <a:spcPts val="360"/>
              </a:spcBef>
              <a:spcAft>
                <a:spcPts val="0"/>
              </a:spcAft>
              <a:buClr>
                <a:schemeClr val="dk1"/>
              </a:buClr>
              <a:buSzPts val="1800"/>
              <a:buChar char="•"/>
              <a:defRPr/>
            </a:lvl3pPr>
            <a:lvl4pPr marL="1828800" lvl="3" indent="-342900" algn="l">
              <a:lnSpc>
                <a:spcPct val="100000"/>
              </a:lnSpc>
              <a:spcBef>
                <a:spcPts val="360"/>
              </a:spcBef>
              <a:spcAft>
                <a:spcPts val="0"/>
              </a:spcAft>
              <a:buClr>
                <a:schemeClr val="dk1"/>
              </a:buClr>
              <a:buSzPts val="1800"/>
              <a:buChar char="–"/>
              <a:defRPr/>
            </a:lvl4pPr>
            <a:lvl5pPr marL="2286000" lvl="4" indent="-342900" algn="l">
              <a:lnSpc>
                <a:spcPct val="100000"/>
              </a:lnSpc>
              <a:spcBef>
                <a:spcPts val="360"/>
              </a:spcBef>
              <a:spcAft>
                <a:spcPts val="0"/>
              </a:spcAft>
              <a:buClr>
                <a:schemeClr val="dk1"/>
              </a:buClr>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25" name="Google Shape;25;p3"/>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6" name="Google Shape;26;p3"/>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7" name="Google Shape;27;p3"/>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237413755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bg>
      <p:bgRef idx="1001">
        <a:schemeClr val="bg1"/>
      </p:bgRef>
    </p:bg>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BABA04-FFFE-4967-85AD-D2CE3F75AAAF}" type="datetimeFigureOut">
              <a:rPr lang="en-US" smtClean="0"/>
              <a:t>11/17/2023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D8B975C-1523-45FE-98E0-27E6130D810A}" type="slidenum">
              <a:rPr lang="en-US" smtClean="0"/>
              <a:t>‹#›</a:t>
            </a:fld>
            <a:endParaRPr lang="en-US"/>
          </a:p>
        </p:txBody>
      </p:sp>
      <p:sp>
        <p:nvSpPr>
          <p:cNvPr id="7" name="Title 6">
            <a:extLst>
              <a:ext uri="{FF2B5EF4-FFF2-40B4-BE49-F238E27FC236}">
                <a16:creationId xmlns:a16="http://schemas.microsoft.com/office/drawing/2014/main" id="{E023A376-9881-8E41-A7C5-C31C2A774B9D}"/>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2561540163"/>
      </p:ext>
    </p:extLst>
  </p:cSld>
  <p:clrMapOvr>
    <a:overrideClrMapping bg1="lt1" tx1="dk1" bg2="lt2" tx2="dk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8BABA04-FFFE-4967-85AD-D2CE3F75AAAF}" type="datetimeFigureOut">
              <a:rPr lang="en-US" smtClean="0"/>
              <a:t>11/17/2023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D8B975C-1523-45FE-98E0-27E6130D810A}" type="slidenum">
              <a:rPr lang="en-US" smtClean="0"/>
              <a:t>‹#›</a:t>
            </a:fld>
            <a:endParaRPr lang="en-US"/>
          </a:p>
        </p:txBody>
      </p:sp>
    </p:spTree>
    <p:extLst>
      <p:ext uri="{BB962C8B-B14F-4D97-AF65-F5344CB8AC3E}">
        <p14:creationId xmlns:p14="http://schemas.microsoft.com/office/powerpoint/2010/main" val="47312084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8BABA04-FFFE-4967-85AD-D2CE3F75AAAF}" type="datetimeFigureOut">
              <a:rPr lang="en-US" smtClean="0"/>
              <a:t>11/17/2023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D8B975C-1523-45FE-98E0-27E6130D810A}" type="slidenum">
              <a:rPr lang="en-US" smtClean="0"/>
              <a:t>‹#›</a:t>
            </a:fld>
            <a:endParaRPr lang="en-US"/>
          </a:p>
        </p:txBody>
      </p:sp>
    </p:spTree>
    <p:extLst>
      <p:ext uri="{BB962C8B-B14F-4D97-AF65-F5344CB8AC3E}">
        <p14:creationId xmlns:p14="http://schemas.microsoft.com/office/powerpoint/2010/main" val="176231318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8BABA04-FFFE-4967-85AD-D2CE3F75AAAF}" type="datetimeFigureOut">
              <a:rPr lang="en-US" smtClean="0"/>
              <a:t>11/17/2023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D8B975C-1523-45FE-98E0-27E6130D810A}" type="slidenum">
              <a:rPr lang="en-US" smtClean="0"/>
              <a:t>‹#›</a:t>
            </a:fld>
            <a:endParaRPr lang="en-US"/>
          </a:p>
        </p:txBody>
      </p:sp>
    </p:spTree>
    <p:extLst>
      <p:ext uri="{BB962C8B-B14F-4D97-AF65-F5344CB8AC3E}">
        <p14:creationId xmlns:p14="http://schemas.microsoft.com/office/powerpoint/2010/main" val="121537249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8BABA04-FFFE-4967-85AD-D2CE3F75AAAF}" type="datetimeFigureOut">
              <a:rPr lang="en-US" smtClean="0"/>
              <a:t>11/17/2023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D8B975C-1523-45FE-98E0-27E6130D810A}" type="slidenum">
              <a:rPr lang="en-US" smtClean="0"/>
              <a:t>‹#›</a:t>
            </a:fld>
            <a:endParaRPr lang="en-US"/>
          </a:p>
        </p:txBody>
      </p:sp>
    </p:spTree>
    <p:extLst>
      <p:ext uri="{BB962C8B-B14F-4D97-AF65-F5344CB8AC3E}">
        <p14:creationId xmlns:p14="http://schemas.microsoft.com/office/powerpoint/2010/main" val="199988529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BABA04-FFFE-4967-85AD-D2CE3F75AAAF}" type="datetimeFigureOut">
              <a:rPr lang="en-US" smtClean="0"/>
              <a:t>11/17/2023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D8B975C-1523-45FE-98E0-27E6130D810A}" type="slidenum">
              <a:rPr lang="en-US" smtClean="0"/>
              <a:t>‹#›</a:t>
            </a:fld>
            <a:endParaRPr lang="en-US"/>
          </a:p>
        </p:txBody>
      </p:sp>
      <p:pic>
        <p:nvPicPr>
          <p:cNvPr id="5" name="Picture 4">
            <a:extLst>
              <a:ext uri="{FF2B5EF4-FFF2-40B4-BE49-F238E27FC236}">
                <a16:creationId xmlns:a16="http://schemas.microsoft.com/office/drawing/2014/main" id="{78B643AE-50AD-4E87-BB83-36AD8B7ED6C8}"/>
              </a:ext>
            </a:extLst>
          </p:cNvPr>
          <p:cNvPicPr>
            <a:picLocks noChangeAspect="1"/>
          </p:cNvPicPr>
          <p:nvPr userDrawn="1"/>
        </p:nvPicPr>
        <p:blipFill>
          <a:blip r:embed="rId2"/>
          <a:stretch>
            <a:fillRect/>
          </a:stretch>
        </p:blipFill>
        <p:spPr>
          <a:xfrm>
            <a:off x="0" y="2209800"/>
            <a:ext cx="9144000" cy="2121694"/>
          </a:xfrm>
          <a:prstGeom prst="rect">
            <a:avLst/>
          </a:prstGeom>
        </p:spPr>
      </p:pic>
    </p:spTree>
    <p:extLst>
      <p:ext uri="{BB962C8B-B14F-4D97-AF65-F5344CB8AC3E}">
        <p14:creationId xmlns:p14="http://schemas.microsoft.com/office/powerpoint/2010/main" val="19867374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BABA04-FFFE-4967-85AD-D2CE3F75AAAF}" type="datetimeFigureOut">
              <a:rPr lang="en-US" smtClean="0"/>
              <a:t>11/17/2023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D8B975C-1523-45FE-98E0-27E6130D810A}" type="slidenum">
              <a:rPr lang="en-US" smtClean="0"/>
              <a:t>‹#›</a:t>
            </a:fld>
            <a:endParaRPr lang="en-US"/>
          </a:p>
        </p:txBody>
      </p:sp>
    </p:spTree>
    <p:extLst>
      <p:ext uri="{BB962C8B-B14F-4D97-AF65-F5344CB8AC3E}">
        <p14:creationId xmlns:p14="http://schemas.microsoft.com/office/powerpoint/2010/main" val="333761145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Drag picture to placeholder or click icon to add</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BABA04-FFFE-4967-85AD-D2CE3F75AAAF}" type="datetimeFigureOut">
              <a:rPr lang="en-US" smtClean="0"/>
              <a:t>11/17/2023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D8B975C-1523-45FE-98E0-27E6130D810A}" type="slidenum">
              <a:rPr lang="en-US" smtClean="0"/>
              <a:t>‹#›</a:t>
            </a:fld>
            <a:endParaRPr lang="en-US"/>
          </a:p>
        </p:txBody>
      </p:sp>
    </p:spTree>
    <p:extLst>
      <p:ext uri="{BB962C8B-B14F-4D97-AF65-F5344CB8AC3E}">
        <p14:creationId xmlns:p14="http://schemas.microsoft.com/office/powerpoint/2010/main" val="239919120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8BABA04-FFFE-4967-85AD-D2CE3F75AAAF}" type="datetimeFigureOut">
              <a:rPr lang="en-US" smtClean="0"/>
              <a:t>11/17/2023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D8B975C-1523-45FE-98E0-27E6130D810A}" type="slidenum">
              <a:rPr lang="en-US" smtClean="0"/>
              <a:t>‹#›</a:t>
            </a:fld>
            <a:endParaRPr lang="en-US"/>
          </a:p>
        </p:txBody>
      </p:sp>
      <p:pic>
        <p:nvPicPr>
          <p:cNvPr id="10" name="Picture 9" descr="A picture containing transport, wheel&#10;&#10;Description automatically generated">
            <a:extLst>
              <a:ext uri="{FF2B5EF4-FFF2-40B4-BE49-F238E27FC236}">
                <a16:creationId xmlns:a16="http://schemas.microsoft.com/office/drawing/2014/main" id="{6F1A477B-05BA-0144-AEFF-D14336E29F60}"/>
              </a:ext>
            </a:extLst>
          </p:cNvPr>
          <p:cNvPicPr>
            <a:picLocks noChangeAspect="1"/>
          </p:cNvPicPr>
          <p:nvPr userDrawn="1"/>
        </p:nvPicPr>
        <p:blipFill>
          <a:blip r:embed="rId14">
            <a:extLst>
              <a:ext uri="{28A0092B-C50C-407E-A947-70E740481C1C}">
                <a14:useLocalDpi xmlns:a14="http://schemas.microsoft.com/office/drawing/2010/main" val="0"/>
              </a:ext>
            </a:extLst>
          </a:blip>
          <a:stretch>
            <a:fillRect/>
          </a:stretch>
        </p:blipFill>
        <p:spPr>
          <a:xfrm>
            <a:off x="91283" y="6110605"/>
            <a:ext cx="731834" cy="736917"/>
          </a:xfrm>
          <a:prstGeom prst="rect">
            <a:avLst/>
          </a:prstGeom>
        </p:spPr>
      </p:pic>
      <p:pic>
        <p:nvPicPr>
          <p:cNvPr id="9" name="Picture 8" descr="A picture containing graphical user interface&#10;&#10;Description automatically generated">
            <a:extLst>
              <a:ext uri="{FF2B5EF4-FFF2-40B4-BE49-F238E27FC236}">
                <a16:creationId xmlns:a16="http://schemas.microsoft.com/office/drawing/2014/main" id="{1648E8FF-CC9E-B548-BC1A-588E03E835C7}"/>
              </a:ext>
            </a:extLst>
          </p:cNvPr>
          <p:cNvPicPr>
            <a:picLocks noChangeAspect="1"/>
          </p:cNvPicPr>
          <p:nvPr userDrawn="1"/>
        </p:nvPicPr>
        <p:blipFill>
          <a:blip r:embed="rId15">
            <a:extLst>
              <a:ext uri="{28A0092B-C50C-407E-A947-70E740481C1C}">
                <a14:useLocalDpi xmlns:a14="http://schemas.microsoft.com/office/drawing/2010/main" val="0"/>
              </a:ext>
            </a:extLst>
          </a:blip>
          <a:stretch>
            <a:fillRect/>
          </a:stretch>
        </p:blipFill>
        <p:spPr>
          <a:xfrm>
            <a:off x="6110503" y="6128438"/>
            <a:ext cx="3018994" cy="701249"/>
          </a:xfrm>
          <a:prstGeom prst="rect">
            <a:avLst/>
          </a:prstGeom>
        </p:spPr>
      </p:pic>
    </p:spTree>
    <p:extLst>
      <p:ext uri="{BB962C8B-B14F-4D97-AF65-F5344CB8AC3E}">
        <p14:creationId xmlns:p14="http://schemas.microsoft.com/office/powerpoint/2010/main" val="201431011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4.xml"/><Relationship Id="rId4" Type="http://schemas.openxmlformats.org/officeDocument/2006/relationships/image" Target="../media/image7.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hyperlink" Target="https://bit.ly/2023NHERIGSC_FallCandidates" TargetMode="Externa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12.png"/><Relationship Id="rId4" Type="http://schemas.openxmlformats.org/officeDocument/2006/relationships/hyperlink" Target="https://bit.ly/2024NHERI_SummerInstitute" TargetMode="External"/></Relationships>
</file>

<file path=ppt/slides/_rels/slide9.xml.rels><?xml version="1.0" encoding="UTF-8" standalone="yes"?>
<Relationships xmlns="http://schemas.openxmlformats.org/package/2006/relationships"><Relationship Id="rId3" Type="http://schemas.openxmlformats.org/officeDocument/2006/relationships/hyperlink" Target="mailto:cockerill@tacc.utexas.edu" TargetMode="External"/><Relationship Id="rId2" Type="http://schemas.openxmlformats.org/officeDocument/2006/relationships/notesSlide" Target="../notesSlides/notesSlide7.xml"/><Relationship Id="rId1" Type="http://schemas.openxmlformats.org/officeDocument/2006/relationships/slideLayout" Target="../slideLayouts/slideLayout4.xml"/><Relationship Id="rId4" Type="http://schemas.openxmlformats.org/officeDocument/2006/relationships/image" Target="../media/image1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itle 1">
            <a:extLst>
              <a:ext uri="{FF2B5EF4-FFF2-40B4-BE49-F238E27FC236}">
                <a16:creationId xmlns:a16="http://schemas.microsoft.com/office/drawing/2014/main" id="{CDE34DFA-A6CA-2A22-A3D6-8D0CAE4D631A}"/>
              </a:ext>
            </a:extLst>
          </p:cNvPr>
          <p:cNvSpPr>
            <a:spLocks noGrp="1"/>
          </p:cNvSpPr>
          <p:nvPr>
            <p:ph type="ctrTitle" idx="4294967295"/>
          </p:nvPr>
        </p:nvSpPr>
        <p:spPr>
          <a:xfrm>
            <a:off x="0" y="183246"/>
            <a:ext cx="6096000" cy="1470025"/>
          </a:xfrm>
          <a:solidFill>
            <a:schemeClr val="bg1"/>
          </a:solidFill>
        </p:spPr>
        <p:txBody>
          <a:bodyPr anchor="ctr">
            <a:noAutofit/>
          </a:bodyPr>
          <a:lstStyle/>
          <a:p>
            <a:r>
              <a:rPr lang="en-US" sz="3600" dirty="0">
                <a:solidFill>
                  <a:srgbClr val="565656"/>
                </a:solidFill>
                <a:latin typeface="Britannic Bold"/>
              </a:rPr>
              <a:t>NHERI GSC</a:t>
            </a:r>
            <a:br>
              <a:rPr lang="en-US" sz="3600" dirty="0">
                <a:latin typeface="Britannic Bold" panose="020B0903060703020204" pitchFamily="34" charset="77"/>
              </a:rPr>
            </a:br>
            <a:r>
              <a:rPr lang="en-US" sz="3600" dirty="0">
                <a:solidFill>
                  <a:srgbClr val="565656"/>
                </a:solidFill>
                <a:latin typeface="Britannic Bold"/>
              </a:rPr>
              <a:t>November General Meeting</a:t>
            </a:r>
          </a:p>
        </p:txBody>
      </p:sp>
    </p:spTree>
    <p:extLst>
      <p:ext uri="{BB962C8B-B14F-4D97-AF65-F5344CB8AC3E}">
        <p14:creationId xmlns:p14="http://schemas.microsoft.com/office/powerpoint/2010/main" val="256630564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457200" y="274638"/>
            <a:ext cx="8229600" cy="1143000"/>
          </a:xfrm>
        </p:spPr>
        <p:txBody>
          <a:bodyPr/>
          <a:lstStyle/>
          <a:p>
            <a:r>
              <a:rPr lang="en-US" b="1" dirty="0">
                <a:solidFill>
                  <a:srgbClr val="C00000"/>
                </a:solidFill>
                <a:latin typeface="Britannic Bold"/>
              </a:rPr>
              <a:t>Future Meeting Date</a:t>
            </a:r>
            <a:endParaRPr lang="en-US" b="1" dirty="0">
              <a:solidFill>
                <a:srgbClr val="C00000"/>
              </a:solidFill>
              <a:latin typeface="Britannic Bold" panose="020B0903060703020204" pitchFamily="34" charset="77"/>
            </a:endParaRPr>
          </a:p>
        </p:txBody>
      </p:sp>
      <p:sp>
        <p:nvSpPr>
          <p:cNvPr id="11" name="Content Placeholder 2">
            <a:extLst>
              <a:ext uri="{FF2B5EF4-FFF2-40B4-BE49-F238E27FC236}">
                <a16:creationId xmlns:a16="http://schemas.microsoft.com/office/drawing/2014/main" id="{1B9ADD0E-9F1C-FB42-88B3-7289016050BC}"/>
              </a:ext>
            </a:extLst>
          </p:cNvPr>
          <p:cNvSpPr>
            <a:spLocks noGrp="1"/>
          </p:cNvSpPr>
          <p:nvPr>
            <p:ph idx="1"/>
          </p:nvPr>
        </p:nvSpPr>
        <p:spPr>
          <a:xfrm>
            <a:off x="316635" y="1362485"/>
            <a:ext cx="8370165" cy="369333"/>
          </a:xfrm>
        </p:spPr>
        <p:txBody>
          <a:bodyPr>
            <a:normAutofit lnSpcReduction="10000"/>
          </a:bodyPr>
          <a:lstStyle/>
          <a:p>
            <a:pPr marL="0" indent="0">
              <a:buClr>
                <a:srgbClr val="C00000"/>
              </a:buClr>
              <a:buNone/>
            </a:pPr>
            <a:endParaRPr lang="en-US" sz="2000" i="1"/>
          </a:p>
          <a:p>
            <a:pPr marL="0" indent="0">
              <a:buClr>
                <a:srgbClr val="C00000"/>
              </a:buClr>
              <a:buNone/>
            </a:pPr>
            <a:endParaRPr lang="en-US" sz="2000" i="1"/>
          </a:p>
          <a:p>
            <a:pPr>
              <a:buClr>
                <a:srgbClr val="C00000"/>
              </a:buClr>
              <a:buFont typeface="Wingdings" pitchFamily="2" charset="2"/>
              <a:buChar char="§"/>
            </a:pPr>
            <a:endParaRPr lang="en-US" sz="2000" i="1"/>
          </a:p>
        </p:txBody>
      </p:sp>
      <p:sp>
        <p:nvSpPr>
          <p:cNvPr id="10" name="Rectangle 9">
            <a:extLst>
              <a:ext uri="{FF2B5EF4-FFF2-40B4-BE49-F238E27FC236}">
                <a16:creationId xmlns:a16="http://schemas.microsoft.com/office/drawing/2014/main" id="{A8CC96C0-BABC-BE47-AC0E-85B5BD70CDFC}"/>
              </a:ext>
            </a:extLst>
          </p:cNvPr>
          <p:cNvSpPr/>
          <p:nvPr/>
        </p:nvSpPr>
        <p:spPr>
          <a:xfrm>
            <a:off x="457200" y="1742245"/>
            <a:ext cx="2362200" cy="427755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a:solidFill>
                  <a:schemeClr val="bg1"/>
                </a:solidFill>
              </a:rPr>
              <a:t>3rd Friday of every month at 11:00am</a:t>
            </a:r>
          </a:p>
          <a:p>
            <a:pPr algn="ctr"/>
            <a:r>
              <a:rPr lang="en-US" sz="2800" b="1">
                <a:solidFill>
                  <a:schemeClr val="bg1"/>
                </a:solidFill>
              </a:rPr>
              <a:t>CST</a:t>
            </a:r>
          </a:p>
        </p:txBody>
      </p:sp>
      <p:pic>
        <p:nvPicPr>
          <p:cNvPr id="4" name="Picture 3" descr="A picture containing graphical user interface&#10;&#10;Description automatically generated">
            <a:extLst>
              <a:ext uri="{FF2B5EF4-FFF2-40B4-BE49-F238E27FC236}">
                <a16:creationId xmlns:a16="http://schemas.microsoft.com/office/drawing/2014/main" id="{B6F0C29B-0B11-724F-9D72-DB45FD4FD4D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48000" y="1731817"/>
            <a:ext cx="5837604" cy="4277555"/>
          </a:xfrm>
          <a:prstGeom prst="rect">
            <a:avLst/>
          </a:prstGeom>
        </p:spPr>
      </p:pic>
      <p:sp>
        <p:nvSpPr>
          <p:cNvPr id="14" name="Oval 13">
            <a:extLst>
              <a:ext uri="{FF2B5EF4-FFF2-40B4-BE49-F238E27FC236}">
                <a16:creationId xmlns:a16="http://schemas.microsoft.com/office/drawing/2014/main" id="{0131BDEC-FA59-854B-8C2F-014165DD6712}"/>
              </a:ext>
            </a:extLst>
          </p:cNvPr>
          <p:cNvSpPr/>
          <p:nvPr/>
        </p:nvSpPr>
        <p:spPr>
          <a:xfrm>
            <a:off x="6629400" y="3881022"/>
            <a:ext cx="609600" cy="609600"/>
          </a:xfrm>
          <a:prstGeom prst="ellipse">
            <a:avLst/>
          </a:prstGeom>
          <a:noFill/>
          <a:ln w="952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7F9426A1-8B53-8D48-B8BA-DA55DE8E2C09}"/>
              </a:ext>
            </a:extLst>
          </p:cNvPr>
          <p:cNvSpPr txBox="1"/>
          <p:nvPr/>
        </p:nvSpPr>
        <p:spPr>
          <a:xfrm>
            <a:off x="6724848" y="4001156"/>
            <a:ext cx="418704" cy="369332"/>
          </a:xfrm>
          <a:prstGeom prst="rect">
            <a:avLst/>
          </a:prstGeom>
          <a:noFill/>
        </p:spPr>
        <p:txBody>
          <a:bodyPr wrap="none" lIns="91440" tIns="45720" rIns="91440" bIns="45720" rtlCol="0" anchor="t">
            <a:spAutoFit/>
          </a:bodyPr>
          <a:lstStyle/>
          <a:p>
            <a:r>
              <a:rPr lang="en-US"/>
              <a:t>15</a:t>
            </a:r>
          </a:p>
        </p:txBody>
      </p:sp>
      <p:sp>
        <p:nvSpPr>
          <p:cNvPr id="8" name="TextBox 7">
            <a:extLst>
              <a:ext uri="{FF2B5EF4-FFF2-40B4-BE49-F238E27FC236}">
                <a16:creationId xmlns:a16="http://schemas.microsoft.com/office/drawing/2014/main" id="{C696498D-AF4E-4E0F-BC48-7DE8877F7420}"/>
              </a:ext>
            </a:extLst>
          </p:cNvPr>
          <p:cNvSpPr txBox="1"/>
          <p:nvPr/>
        </p:nvSpPr>
        <p:spPr>
          <a:xfrm>
            <a:off x="6418244" y="2505485"/>
            <a:ext cx="1277956" cy="369332"/>
          </a:xfrm>
          <a:prstGeom prst="rect">
            <a:avLst/>
          </a:prstGeom>
          <a:noFill/>
        </p:spPr>
        <p:txBody>
          <a:bodyPr wrap="square" lIns="91440" tIns="45720" rIns="91440" bIns="45720" rtlCol="0" anchor="t">
            <a:spAutoFit/>
          </a:bodyPr>
          <a:lstStyle/>
          <a:p>
            <a:pPr algn="r"/>
            <a:r>
              <a:rPr lang="en-US" dirty="0"/>
              <a:t>December </a:t>
            </a:r>
          </a:p>
        </p:txBody>
      </p:sp>
    </p:spTree>
    <p:extLst>
      <p:ext uri="{BB962C8B-B14F-4D97-AF65-F5344CB8AC3E}">
        <p14:creationId xmlns:p14="http://schemas.microsoft.com/office/powerpoint/2010/main" val="71396638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457200" y="274638"/>
            <a:ext cx="8229600" cy="1143000"/>
          </a:xfrm>
        </p:spPr>
        <p:txBody>
          <a:bodyPr/>
          <a:lstStyle/>
          <a:p>
            <a:r>
              <a:rPr lang="en-US" b="1" dirty="0">
                <a:solidFill>
                  <a:srgbClr val="C00000"/>
                </a:solidFill>
                <a:latin typeface="Britannic Bold" panose="020B0903060703020204" pitchFamily="34" charset="77"/>
              </a:rPr>
              <a:t>Agenda</a:t>
            </a:r>
          </a:p>
        </p:txBody>
      </p:sp>
      <p:sp>
        <p:nvSpPr>
          <p:cNvPr id="11" name="Content Placeholder 2">
            <a:extLst>
              <a:ext uri="{FF2B5EF4-FFF2-40B4-BE49-F238E27FC236}">
                <a16:creationId xmlns:a16="http://schemas.microsoft.com/office/drawing/2014/main" id="{1B9ADD0E-9F1C-FB42-88B3-7289016050BC}"/>
              </a:ext>
            </a:extLst>
          </p:cNvPr>
          <p:cNvSpPr>
            <a:spLocks noGrp="1"/>
          </p:cNvSpPr>
          <p:nvPr>
            <p:ph idx="1"/>
          </p:nvPr>
        </p:nvSpPr>
        <p:spPr>
          <a:xfrm>
            <a:off x="228600" y="1752600"/>
            <a:ext cx="8686800" cy="4267200"/>
          </a:xfrm>
        </p:spPr>
        <p:txBody>
          <a:bodyPr vert="horz" lIns="91440" tIns="45720" rIns="91440" bIns="45720" rtlCol="0" anchor="ctr">
            <a:noAutofit/>
          </a:bodyPr>
          <a:lstStyle/>
          <a:p>
            <a:pPr marL="0" indent="0">
              <a:spcBef>
                <a:spcPts val="800"/>
              </a:spcBef>
              <a:buNone/>
            </a:pPr>
            <a:r>
              <a:rPr lang="en-US" sz="3600" b="1" dirty="0"/>
              <a:t>11:00-11:05 </a:t>
            </a:r>
            <a:r>
              <a:rPr lang="en-US" sz="3600" dirty="0"/>
              <a:t>Welcome &amp; Announcements</a:t>
            </a:r>
            <a:r>
              <a:rPr lang="en-US" sz="3600" b="1" dirty="0"/>
              <a:t>	</a:t>
            </a:r>
            <a:endParaRPr lang="en-US" sz="3600" dirty="0"/>
          </a:p>
          <a:p>
            <a:pPr marL="0" indent="0">
              <a:spcBef>
                <a:spcPts val="800"/>
              </a:spcBef>
              <a:buNone/>
            </a:pPr>
            <a:r>
              <a:rPr lang="en-US" sz="3600" b="1" dirty="0"/>
              <a:t>11:08-11:38 </a:t>
            </a:r>
            <a:r>
              <a:rPr lang="en-US" sz="3600" dirty="0"/>
              <a:t>Dr. Tim Cockerill</a:t>
            </a:r>
            <a:endParaRPr lang="en-US" sz="3600" dirty="0">
              <a:cs typeface="Calibri"/>
            </a:endParaRPr>
          </a:p>
          <a:p>
            <a:pPr marL="0" indent="0">
              <a:spcBef>
                <a:spcPts val="800"/>
              </a:spcBef>
              <a:buNone/>
            </a:pPr>
            <a:r>
              <a:rPr lang="en-US" sz="3600" b="1" dirty="0"/>
              <a:t>11:40-11:58	</a:t>
            </a:r>
            <a:r>
              <a:rPr lang="en-US" sz="3600" dirty="0"/>
              <a:t>Q &amp; A</a:t>
            </a:r>
            <a:endParaRPr lang="en-US" sz="3600" dirty="0">
              <a:cs typeface="Calibri"/>
            </a:endParaRPr>
          </a:p>
          <a:p>
            <a:pPr marL="0" indent="0">
              <a:spcBef>
                <a:spcPts val="800"/>
              </a:spcBef>
              <a:buNone/>
            </a:pPr>
            <a:r>
              <a:rPr lang="en-US" sz="3600" b="1" dirty="0"/>
              <a:t>11:58-12:00 </a:t>
            </a:r>
            <a:r>
              <a:rPr lang="en-US" sz="3600" dirty="0"/>
              <a:t>	Wrap up</a:t>
            </a:r>
          </a:p>
        </p:txBody>
      </p:sp>
    </p:spTree>
    <p:extLst>
      <p:ext uri="{BB962C8B-B14F-4D97-AF65-F5344CB8AC3E}">
        <p14:creationId xmlns:p14="http://schemas.microsoft.com/office/powerpoint/2010/main" val="220075498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631A86DC-8C4C-5F29-4FCB-E908CAC2C896}"/>
              </a:ext>
            </a:extLst>
          </p:cNvPr>
          <p:cNvPicPr>
            <a:picLocks noChangeAspect="1"/>
          </p:cNvPicPr>
          <p:nvPr/>
        </p:nvPicPr>
        <p:blipFill>
          <a:blip r:embed="rId3">
            <a:alphaModFix amt="10000"/>
          </a:blip>
          <a:stretch>
            <a:fillRect/>
          </a:stretch>
        </p:blipFill>
        <p:spPr>
          <a:xfrm>
            <a:off x="3222625" y="2840723"/>
            <a:ext cx="2698750" cy="3287817"/>
          </a:xfrm>
          <a:prstGeom prst="rect">
            <a:avLst/>
          </a:prstGeom>
        </p:spPr>
      </p:pic>
      <p:pic>
        <p:nvPicPr>
          <p:cNvPr id="10" name="Picture 9">
            <a:extLst>
              <a:ext uri="{FF2B5EF4-FFF2-40B4-BE49-F238E27FC236}">
                <a16:creationId xmlns:a16="http://schemas.microsoft.com/office/drawing/2014/main" id="{5337DB0C-2ECF-A36A-C40C-8F171FCF894C}"/>
              </a:ext>
            </a:extLst>
          </p:cNvPr>
          <p:cNvPicPr>
            <a:picLocks noChangeAspect="1"/>
          </p:cNvPicPr>
          <p:nvPr/>
        </p:nvPicPr>
        <p:blipFill>
          <a:blip r:embed="rId4">
            <a:alphaModFix amt="10000"/>
          </a:blip>
          <a:stretch>
            <a:fillRect/>
          </a:stretch>
        </p:blipFill>
        <p:spPr>
          <a:xfrm>
            <a:off x="9633" y="152400"/>
            <a:ext cx="9144000" cy="3573162"/>
          </a:xfrm>
          <a:prstGeom prst="rect">
            <a:avLst/>
          </a:prstGeom>
        </p:spPr>
      </p:pic>
      <p:sp>
        <p:nvSpPr>
          <p:cNvPr id="3" name="Title 2">
            <a:extLst>
              <a:ext uri="{FF2B5EF4-FFF2-40B4-BE49-F238E27FC236}">
                <a16:creationId xmlns:a16="http://schemas.microsoft.com/office/drawing/2014/main" id="{9CCE0501-F8B7-7041-BB0E-C402BE751EAF}"/>
              </a:ext>
            </a:extLst>
          </p:cNvPr>
          <p:cNvSpPr>
            <a:spLocks noGrp="1"/>
          </p:cNvSpPr>
          <p:nvPr>
            <p:ph type="title"/>
          </p:nvPr>
        </p:nvSpPr>
        <p:spPr>
          <a:xfrm>
            <a:off x="368300" y="266697"/>
            <a:ext cx="8229600" cy="1143000"/>
          </a:xfrm>
        </p:spPr>
        <p:txBody>
          <a:bodyPr>
            <a:normAutofit/>
          </a:bodyPr>
          <a:lstStyle/>
          <a:p>
            <a:r>
              <a:rPr lang="en-US" b="1" dirty="0">
                <a:solidFill>
                  <a:srgbClr val="C00000"/>
                </a:solidFill>
                <a:latin typeface="Britannic Bold" panose="020B0903060703020204" pitchFamily="34" charset="77"/>
              </a:rPr>
              <a:t>Welcome New Members</a:t>
            </a:r>
            <a:endParaRPr lang="en-US" sz="3600" b="1" dirty="0">
              <a:solidFill>
                <a:srgbClr val="C00000"/>
              </a:solidFill>
              <a:latin typeface="Britannic Bold" panose="020B0903060703020204" pitchFamily="34" charset="77"/>
            </a:endParaRPr>
          </a:p>
        </p:txBody>
      </p:sp>
      <p:sp>
        <p:nvSpPr>
          <p:cNvPr id="5" name="TextBox 4">
            <a:extLst>
              <a:ext uri="{FF2B5EF4-FFF2-40B4-BE49-F238E27FC236}">
                <a16:creationId xmlns:a16="http://schemas.microsoft.com/office/drawing/2014/main" id="{5ABE8D52-D570-7700-C3F1-08048811C30A}"/>
              </a:ext>
            </a:extLst>
          </p:cNvPr>
          <p:cNvSpPr txBox="1"/>
          <p:nvPr/>
        </p:nvSpPr>
        <p:spPr>
          <a:xfrm>
            <a:off x="441221" y="5392556"/>
            <a:ext cx="8156679" cy="400110"/>
          </a:xfrm>
          <a:prstGeom prst="rect">
            <a:avLst/>
          </a:prstGeom>
          <a:noFill/>
        </p:spPr>
        <p:txBody>
          <a:bodyPr wrap="square" lIns="91440" tIns="45720" rIns="91440" bIns="45720" rtlCol="0" anchor="t">
            <a:spAutoFit/>
          </a:bodyPr>
          <a:lstStyle/>
          <a:p>
            <a:r>
              <a:rPr lang="en-US" sz="2000" dirty="0"/>
              <a:t>*Reach out to Daniel Yahya and Jenny Russell to learn how to get involved!</a:t>
            </a:r>
          </a:p>
        </p:txBody>
      </p:sp>
      <p:graphicFrame>
        <p:nvGraphicFramePr>
          <p:cNvPr id="7" name="Table 6">
            <a:extLst>
              <a:ext uri="{FF2B5EF4-FFF2-40B4-BE49-F238E27FC236}">
                <a16:creationId xmlns:a16="http://schemas.microsoft.com/office/drawing/2014/main" id="{9A43BDAE-EF87-6006-2121-4AD6F49BEE50}"/>
              </a:ext>
            </a:extLst>
          </p:cNvPr>
          <p:cNvGraphicFramePr>
            <a:graphicFrameLocks noGrp="1"/>
          </p:cNvGraphicFramePr>
          <p:nvPr>
            <p:extLst>
              <p:ext uri="{D42A27DB-BD31-4B8C-83A1-F6EECF244321}">
                <p14:modId xmlns:p14="http://schemas.microsoft.com/office/powerpoint/2010/main" val="1529266343"/>
              </p:ext>
            </p:extLst>
          </p:nvPr>
        </p:nvGraphicFramePr>
        <p:xfrm>
          <a:off x="834081" y="1374689"/>
          <a:ext cx="7479296" cy="3744391"/>
        </p:xfrm>
        <a:graphic>
          <a:graphicData uri="http://schemas.openxmlformats.org/drawingml/2006/table">
            <a:tbl>
              <a:tblPr firstRow="1" bandRow="1">
                <a:tableStyleId>{5C22544A-7EE6-4342-B048-85BDC9FD1C3A}</a:tableStyleId>
              </a:tblPr>
              <a:tblGrid>
                <a:gridCol w="1127553">
                  <a:extLst>
                    <a:ext uri="{9D8B030D-6E8A-4147-A177-3AD203B41FA5}">
                      <a16:colId xmlns:a16="http://schemas.microsoft.com/office/drawing/2014/main" val="2293678141"/>
                    </a:ext>
                  </a:extLst>
                </a:gridCol>
                <a:gridCol w="1864167">
                  <a:extLst>
                    <a:ext uri="{9D8B030D-6E8A-4147-A177-3AD203B41FA5}">
                      <a16:colId xmlns:a16="http://schemas.microsoft.com/office/drawing/2014/main" val="3883037058"/>
                    </a:ext>
                  </a:extLst>
                </a:gridCol>
                <a:gridCol w="1096661">
                  <a:extLst>
                    <a:ext uri="{9D8B030D-6E8A-4147-A177-3AD203B41FA5}">
                      <a16:colId xmlns:a16="http://schemas.microsoft.com/office/drawing/2014/main" val="2644155774"/>
                    </a:ext>
                  </a:extLst>
                </a:gridCol>
                <a:gridCol w="1390135">
                  <a:extLst>
                    <a:ext uri="{9D8B030D-6E8A-4147-A177-3AD203B41FA5}">
                      <a16:colId xmlns:a16="http://schemas.microsoft.com/office/drawing/2014/main" val="3590324244"/>
                    </a:ext>
                  </a:extLst>
                </a:gridCol>
                <a:gridCol w="2000780">
                  <a:extLst>
                    <a:ext uri="{9D8B030D-6E8A-4147-A177-3AD203B41FA5}">
                      <a16:colId xmlns:a16="http://schemas.microsoft.com/office/drawing/2014/main" val="4044646531"/>
                    </a:ext>
                  </a:extLst>
                </a:gridCol>
              </a:tblGrid>
              <a:tr h="540608">
                <a:tc>
                  <a:txBody>
                    <a:bodyPr/>
                    <a:lstStyle/>
                    <a:p>
                      <a:pPr fontAlgn="b"/>
                      <a:r>
                        <a:rPr lang="en-US" sz="2400" b="0" i="0" u="none" strike="noStrike" dirty="0">
                          <a:solidFill>
                            <a:srgbClr val="000000"/>
                          </a:solidFill>
                          <a:effectLst/>
                          <a:latin typeface="Calibri"/>
                        </a:rPr>
                        <a:t>Juliana</a:t>
                      </a:r>
                    </a:p>
                  </a:txBody>
                  <a:tcPr marL="9525" marR="9525" marT="9525" marB="0" anchor="b">
                    <a:lnL>
                      <a:noFill/>
                    </a:lnL>
                    <a:lnR>
                      <a:noFill/>
                    </a:lnR>
                    <a:lnT>
                      <a:noFill/>
                    </a:lnT>
                    <a:lnB>
                      <a:noFill/>
                    </a:lnB>
                    <a:noFill/>
                  </a:tcPr>
                </a:tc>
                <a:tc>
                  <a:txBody>
                    <a:bodyPr/>
                    <a:lstStyle/>
                    <a:p>
                      <a:pPr fontAlgn="b"/>
                      <a:r>
                        <a:rPr lang="en-US" sz="2400" b="0" i="0" u="none" strike="noStrike" dirty="0">
                          <a:solidFill>
                            <a:srgbClr val="000000"/>
                          </a:solidFill>
                          <a:effectLst/>
                          <a:latin typeface="Calibri"/>
                        </a:rPr>
                        <a:t>Pereira</a:t>
                      </a:r>
                    </a:p>
                  </a:txBody>
                  <a:tcPr marL="9525" marR="9525" marT="9525" marB="0" anchor="b">
                    <a:lnL>
                      <a:noFill/>
                    </a:lnL>
                    <a:lnR>
                      <a:noFill/>
                    </a:lnR>
                    <a:lnT>
                      <a:noFill/>
                    </a:lnT>
                    <a:lnB>
                      <a:noFill/>
                    </a:lnB>
                    <a:noFill/>
                  </a:tcPr>
                </a:tc>
                <a:tc>
                  <a:txBody>
                    <a:bodyPr/>
                    <a:lstStyle/>
                    <a:p>
                      <a:pPr fontAlgn="b"/>
                      <a:endParaRPr lang="en-US" sz="2400" b="0" i="0" u="none" strike="noStrike" dirty="0">
                        <a:solidFill>
                          <a:srgbClr val="000000"/>
                        </a:solidFill>
                        <a:effectLst/>
                        <a:latin typeface="Calibri"/>
                      </a:endParaRPr>
                    </a:p>
                  </a:txBody>
                  <a:tcPr marL="9525" marR="9525" marT="9525" marB="0" anchor="b">
                    <a:lnL>
                      <a:noFill/>
                    </a:lnL>
                    <a:lnR>
                      <a:noFill/>
                    </a:lnR>
                    <a:lnT>
                      <a:noFill/>
                    </a:lnT>
                    <a:lnB>
                      <a:noFill/>
                    </a:lnB>
                    <a:noFill/>
                  </a:tcPr>
                </a:tc>
                <a:tc>
                  <a:txBody>
                    <a:bodyPr/>
                    <a:lstStyle/>
                    <a:p>
                      <a:pPr fontAlgn="b"/>
                      <a:r>
                        <a:rPr lang="en-US" sz="2400" b="0" i="0" u="none" strike="noStrike" dirty="0">
                          <a:solidFill>
                            <a:srgbClr val="000000"/>
                          </a:solidFill>
                          <a:effectLst/>
                          <a:latin typeface="Calibri"/>
                        </a:rPr>
                        <a:t>Jose</a:t>
                      </a:r>
                    </a:p>
                  </a:txBody>
                  <a:tcPr marL="9525" marR="9525" marT="9525" marB="0" anchor="b">
                    <a:lnL>
                      <a:noFill/>
                    </a:lnL>
                    <a:lnR>
                      <a:noFill/>
                    </a:lnR>
                    <a:lnT>
                      <a:noFill/>
                    </a:lnT>
                    <a:lnB>
                      <a:noFill/>
                    </a:lnB>
                    <a:noFill/>
                  </a:tcPr>
                </a:tc>
                <a:tc>
                  <a:txBody>
                    <a:bodyPr/>
                    <a:lstStyle/>
                    <a:p>
                      <a:pPr fontAlgn="b"/>
                      <a:r>
                        <a:rPr lang="en-US" sz="2400" b="0" i="0" u="none" strike="noStrike" dirty="0">
                          <a:solidFill>
                            <a:srgbClr val="000000"/>
                          </a:solidFill>
                          <a:effectLst/>
                          <a:latin typeface="Calibri"/>
                        </a:rPr>
                        <a:t>Capa Salinas</a:t>
                      </a:r>
                    </a:p>
                  </a:txBody>
                  <a:tcPr marL="9525" marR="9525" marT="9525" marB="0" anchor="b">
                    <a:lnL>
                      <a:noFill/>
                    </a:lnL>
                    <a:lnR>
                      <a:noFill/>
                    </a:lnR>
                    <a:lnT>
                      <a:noFill/>
                    </a:lnT>
                    <a:lnB>
                      <a:noFill/>
                    </a:lnB>
                    <a:noFill/>
                  </a:tcPr>
                </a:tc>
                <a:extLst>
                  <a:ext uri="{0D108BD9-81ED-4DB2-BD59-A6C34878D82A}">
                    <a16:rowId xmlns:a16="http://schemas.microsoft.com/office/drawing/2014/main" val="3028533892"/>
                  </a:ext>
                </a:extLst>
              </a:tr>
              <a:tr h="537737">
                <a:tc>
                  <a:txBody>
                    <a:bodyPr/>
                    <a:lstStyle/>
                    <a:p>
                      <a:pPr fontAlgn="b"/>
                      <a:r>
                        <a:rPr lang="en-US" sz="2400" b="0" i="0" u="none" strike="noStrike" dirty="0">
                          <a:solidFill>
                            <a:srgbClr val="000000"/>
                          </a:solidFill>
                          <a:effectLst/>
                          <a:latin typeface="Calibri"/>
                        </a:rPr>
                        <a:t>Kristina</a:t>
                      </a:r>
                    </a:p>
                  </a:txBody>
                  <a:tcPr marL="9525" marR="9525" marT="9525" marB="0" anchor="b">
                    <a:lnL>
                      <a:noFill/>
                    </a:lnL>
                    <a:lnR>
                      <a:noFill/>
                    </a:lnR>
                    <a:lnT>
                      <a:noFill/>
                    </a:lnT>
                    <a:lnB>
                      <a:noFill/>
                    </a:lnB>
                    <a:noFill/>
                  </a:tcPr>
                </a:tc>
                <a:tc>
                  <a:txBody>
                    <a:bodyPr/>
                    <a:lstStyle/>
                    <a:p>
                      <a:pPr fontAlgn="b"/>
                      <a:r>
                        <a:rPr lang="en-US" sz="2400" b="0" i="0" u="none" strike="noStrike" dirty="0">
                          <a:solidFill>
                            <a:srgbClr val="000000"/>
                          </a:solidFill>
                          <a:effectLst/>
                          <a:latin typeface="Calibri"/>
                        </a:rPr>
                        <a:t>Fillman</a:t>
                      </a:r>
                    </a:p>
                  </a:txBody>
                  <a:tcPr marL="9525" marR="9525" marT="9525" marB="0" anchor="b">
                    <a:lnL>
                      <a:noFill/>
                    </a:lnL>
                    <a:lnR>
                      <a:noFill/>
                    </a:lnR>
                    <a:lnT>
                      <a:noFill/>
                    </a:lnT>
                    <a:lnB>
                      <a:noFill/>
                    </a:lnB>
                    <a:noFill/>
                  </a:tcPr>
                </a:tc>
                <a:tc>
                  <a:txBody>
                    <a:bodyPr/>
                    <a:lstStyle/>
                    <a:p>
                      <a:pPr fontAlgn="b"/>
                      <a:endParaRPr lang="en-US" sz="2400" b="0" i="0" u="none" strike="noStrike" dirty="0">
                        <a:solidFill>
                          <a:srgbClr val="000000"/>
                        </a:solidFill>
                        <a:effectLst/>
                        <a:latin typeface="Calibri"/>
                      </a:endParaRPr>
                    </a:p>
                  </a:txBody>
                  <a:tcPr marL="9525" marR="9525" marT="9525" marB="0" anchor="b">
                    <a:lnL>
                      <a:noFill/>
                    </a:lnL>
                    <a:lnR>
                      <a:noFill/>
                    </a:lnR>
                    <a:lnT>
                      <a:noFill/>
                    </a:lnT>
                    <a:lnB>
                      <a:noFill/>
                    </a:lnB>
                    <a:noFill/>
                  </a:tcPr>
                </a:tc>
                <a:tc>
                  <a:txBody>
                    <a:bodyPr/>
                    <a:lstStyle/>
                    <a:p>
                      <a:pPr fontAlgn="b"/>
                      <a:r>
                        <a:rPr lang="en-US" sz="2400" b="0" i="0" u="none" strike="noStrike" dirty="0">
                          <a:solidFill>
                            <a:srgbClr val="000000"/>
                          </a:solidFill>
                          <a:effectLst/>
                          <a:latin typeface="Calibri"/>
                        </a:rPr>
                        <a:t>Rajendra </a:t>
                      </a:r>
                    </a:p>
                  </a:txBody>
                  <a:tcPr marL="9525" marR="9525" marT="9525" marB="0" anchor="b">
                    <a:lnL>
                      <a:noFill/>
                    </a:lnL>
                    <a:lnR>
                      <a:noFill/>
                    </a:lnR>
                    <a:lnT>
                      <a:noFill/>
                    </a:lnT>
                    <a:lnB>
                      <a:noFill/>
                    </a:lnB>
                    <a:noFill/>
                  </a:tcPr>
                </a:tc>
                <a:tc>
                  <a:txBody>
                    <a:bodyPr/>
                    <a:lstStyle/>
                    <a:p>
                      <a:pPr fontAlgn="b"/>
                      <a:r>
                        <a:rPr lang="en-US" sz="2400" b="0" i="0" u="none" strike="noStrike" dirty="0">
                          <a:solidFill>
                            <a:srgbClr val="000000"/>
                          </a:solidFill>
                          <a:effectLst/>
                          <a:latin typeface="Calibri"/>
                        </a:rPr>
                        <a:t>Gautam</a:t>
                      </a:r>
                    </a:p>
                  </a:txBody>
                  <a:tcPr marL="9525" marR="9525" marT="9525" marB="0" anchor="b">
                    <a:lnL>
                      <a:noFill/>
                    </a:lnL>
                    <a:lnR>
                      <a:noFill/>
                    </a:lnR>
                    <a:lnT>
                      <a:noFill/>
                    </a:lnT>
                    <a:lnB>
                      <a:noFill/>
                    </a:lnB>
                    <a:noFill/>
                  </a:tcPr>
                </a:tc>
                <a:extLst>
                  <a:ext uri="{0D108BD9-81ED-4DB2-BD59-A6C34878D82A}">
                    <a16:rowId xmlns:a16="http://schemas.microsoft.com/office/drawing/2014/main" val="175580533"/>
                  </a:ext>
                </a:extLst>
              </a:tr>
              <a:tr h="537737">
                <a:tc>
                  <a:txBody>
                    <a:bodyPr/>
                    <a:lstStyle/>
                    <a:p>
                      <a:pPr fontAlgn="b"/>
                      <a:r>
                        <a:rPr lang="en-US" sz="2400" b="0" i="0" u="none" strike="noStrike" dirty="0">
                          <a:solidFill>
                            <a:srgbClr val="000000"/>
                          </a:solidFill>
                          <a:effectLst/>
                          <a:latin typeface="Calibri"/>
                        </a:rPr>
                        <a:t>Justin</a:t>
                      </a:r>
                    </a:p>
                  </a:txBody>
                  <a:tcPr marL="9525" marR="9525" marT="9525" marB="0" anchor="b">
                    <a:lnL>
                      <a:noFill/>
                    </a:lnL>
                    <a:lnR>
                      <a:noFill/>
                    </a:lnR>
                    <a:lnT>
                      <a:noFill/>
                    </a:lnT>
                    <a:lnB>
                      <a:noFill/>
                    </a:lnB>
                    <a:noFill/>
                  </a:tcPr>
                </a:tc>
                <a:tc>
                  <a:txBody>
                    <a:bodyPr/>
                    <a:lstStyle/>
                    <a:p>
                      <a:pPr fontAlgn="b"/>
                      <a:r>
                        <a:rPr lang="en-US" sz="2400" b="0" i="0" u="none" strike="noStrike" dirty="0">
                          <a:solidFill>
                            <a:srgbClr val="000000"/>
                          </a:solidFill>
                          <a:effectLst/>
                          <a:latin typeface="Calibri"/>
                        </a:rPr>
                        <a:t>Smith</a:t>
                      </a:r>
                    </a:p>
                  </a:txBody>
                  <a:tcPr marL="9525" marR="9525" marT="9525" marB="0" anchor="b">
                    <a:lnL>
                      <a:noFill/>
                    </a:lnL>
                    <a:lnR>
                      <a:noFill/>
                    </a:lnR>
                    <a:lnT>
                      <a:noFill/>
                    </a:lnT>
                    <a:lnB>
                      <a:noFill/>
                    </a:lnB>
                    <a:noFill/>
                  </a:tcPr>
                </a:tc>
                <a:tc>
                  <a:txBody>
                    <a:bodyPr/>
                    <a:lstStyle/>
                    <a:p>
                      <a:pPr fontAlgn="b"/>
                      <a:endParaRPr lang="en-US" sz="2400" b="0" i="0" u="none" strike="noStrike" dirty="0">
                        <a:solidFill>
                          <a:srgbClr val="000000"/>
                        </a:solidFill>
                        <a:effectLst/>
                        <a:latin typeface="Calibri"/>
                      </a:endParaRPr>
                    </a:p>
                  </a:txBody>
                  <a:tcPr marL="9525" marR="9525" marT="9525" marB="0" anchor="b">
                    <a:lnL>
                      <a:noFill/>
                    </a:lnL>
                    <a:lnR>
                      <a:noFill/>
                    </a:lnR>
                    <a:lnT>
                      <a:noFill/>
                    </a:lnT>
                    <a:lnB>
                      <a:noFill/>
                    </a:lnB>
                    <a:noFill/>
                  </a:tcPr>
                </a:tc>
                <a:tc>
                  <a:txBody>
                    <a:bodyPr/>
                    <a:lstStyle/>
                    <a:p>
                      <a:pPr fontAlgn="b"/>
                      <a:r>
                        <a:rPr lang="en-US" sz="2400" b="0" i="0" u="none" strike="noStrike" dirty="0">
                          <a:solidFill>
                            <a:srgbClr val="000000"/>
                          </a:solidFill>
                          <a:effectLst/>
                          <a:latin typeface="Calibri"/>
                        </a:rPr>
                        <a:t>Nicolas</a:t>
                      </a:r>
                    </a:p>
                  </a:txBody>
                  <a:tcPr marL="9525" marR="9525" marT="9525" marB="0" anchor="b">
                    <a:lnL>
                      <a:noFill/>
                    </a:lnL>
                    <a:lnR>
                      <a:noFill/>
                    </a:lnR>
                    <a:lnT>
                      <a:noFill/>
                    </a:lnT>
                    <a:lnB>
                      <a:noFill/>
                    </a:lnB>
                    <a:noFill/>
                  </a:tcPr>
                </a:tc>
                <a:tc>
                  <a:txBody>
                    <a:bodyPr/>
                    <a:lstStyle/>
                    <a:p>
                      <a:pPr fontAlgn="b"/>
                      <a:r>
                        <a:rPr lang="en-US" sz="2400" b="0" i="0" u="none" strike="noStrike" dirty="0">
                          <a:solidFill>
                            <a:srgbClr val="000000"/>
                          </a:solidFill>
                          <a:effectLst/>
                          <a:latin typeface="Calibri"/>
                        </a:rPr>
                        <a:t>Coello</a:t>
                      </a:r>
                    </a:p>
                  </a:txBody>
                  <a:tcPr marL="9525" marR="9525" marT="9525" marB="0" anchor="b">
                    <a:lnL>
                      <a:noFill/>
                    </a:lnL>
                    <a:lnR>
                      <a:noFill/>
                    </a:lnR>
                    <a:lnT>
                      <a:noFill/>
                    </a:lnT>
                    <a:lnB>
                      <a:noFill/>
                    </a:lnB>
                    <a:noFill/>
                  </a:tcPr>
                </a:tc>
                <a:extLst>
                  <a:ext uri="{0D108BD9-81ED-4DB2-BD59-A6C34878D82A}">
                    <a16:rowId xmlns:a16="http://schemas.microsoft.com/office/drawing/2014/main" val="3133132132"/>
                  </a:ext>
                </a:extLst>
              </a:tr>
              <a:tr h="537737">
                <a:tc>
                  <a:txBody>
                    <a:bodyPr/>
                    <a:lstStyle/>
                    <a:p>
                      <a:pPr fontAlgn="b"/>
                      <a:r>
                        <a:rPr lang="en-US" sz="2400" b="0" i="0" u="none" strike="noStrike" dirty="0">
                          <a:solidFill>
                            <a:srgbClr val="000000"/>
                          </a:solidFill>
                          <a:effectLst/>
                          <a:latin typeface="Calibri"/>
                        </a:rPr>
                        <a:t>Najiba</a:t>
                      </a:r>
                    </a:p>
                  </a:txBody>
                  <a:tcPr marL="9525" marR="9525" marT="9525" marB="0" anchor="b">
                    <a:lnL>
                      <a:noFill/>
                    </a:lnL>
                    <a:lnR>
                      <a:noFill/>
                    </a:lnR>
                    <a:lnT>
                      <a:noFill/>
                    </a:lnT>
                    <a:lnB>
                      <a:noFill/>
                    </a:lnB>
                    <a:noFill/>
                  </a:tcPr>
                </a:tc>
                <a:tc>
                  <a:txBody>
                    <a:bodyPr/>
                    <a:lstStyle/>
                    <a:p>
                      <a:pPr fontAlgn="b"/>
                      <a:r>
                        <a:rPr lang="en-US" sz="2400" b="0" i="0" u="none" strike="noStrike" dirty="0">
                          <a:solidFill>
                            <a:srgbClr val="000000"/>
                          </a:solidFill>
                          <a:effectLst/>
                          <a:latin typeface="Calibri"/>
                        </a:rPr>
                        <a:t>Rashid</a:t>
                      </a:r>
                    </a:p>
                  </a:txBody>
                  <a:tcPr marL="9525" marR="9525" marT="9525" marB="0" anchor="b">
                    <a:lnL>
                      <a:noFill/>
                    </a:lnL>
                    <a:lnR>
                      <a:noFill/>
                    </a:lnR>
                    <a:lnT>
                      <a:noFill/>
                    </a:lnT>
                    <a:lnB>
                      <a:noFill/>
                    </a:lnB>
                    <a:noFill/>
                  </a:tcPr>
                </a:tc>
                <a:tc>
                  <a:txBody>
                    <a:bodyPr/>
                    <a:lstStyle/>
                    <a:p>
                      <a:pPr fontAlgn="b"/>
                      <a:endParaRPr lang="en-US" sz="2400" b="0" i="0" u="none" strike="noStrike" dirty="0">
                        <a:solidFill>
                          <a:srgbClr val="000000"/>
                        </a:solidFill>
                        <a:effectLst/>
                        <a:latin typeface="Calibri"/>
                      </a:endParaRPr>
                    </a:p>
                  </a:txBody>
                  <a:tcPr marL="9525" marR="9525" marT="9525" marB="0" anchor="b">
                    <a:lnL>
                      <a:noFill/>
                    </a:lnL>
                    <a:lnR>
                      <a:noFill/>
                    </a:lnR>
                    <a:lnT>
                      <a:noFill/>
                    </a:lnT>
                    <a:lnB>
                      <a:noFill/>
                    </a:lnB>
                    <a:noFill/>
                  </a:tcPr>
                </a:tc>
                <a:tc>
                  <a:txBody>
                    <a:bodyPr/>
                    <a:lstStyle/>
                    <a:p>
                      <a:pPr fontAlgn="b"/>
                      <a:r>
                        <a:rPr lang="en-US" sz="2400" b="0" i="0" u="none" strike="noStrike" dirty="0">
                          <a:solidFill>
                            <a:srgbClr val="000000"/>
                          </a:solidFill>
                          <a:effectLst/>
                          <a:latin typeface="Calibri"/>
                        </a:rPr>
                        <a:t>Himadri Sen</a:t>
                      </a:r>
                    </a:p>
                  </a:txBody>
                  <a:tcPr marL="9525" marR="9525" marT="9525" marB="0" anchor="b">
                    <a:lnL>
                      <a:noFill/>
                    </a:lnL>
                    <a:lnR>
                      <a:noFill/>
                    </a:lnR>
                    <a:lnT>
                      <a:noFill/>
                    </a:lnT>
                    <a:lnB>
                      <a:noFill/>
                    </a:lnB>
                    <a:noFill/>
                  </a:tcPr>
                </a:tc>
                <a:tc>
                  <a:txBody>
                    <a:bodyPr/>
                    <a:lstStyle/>
                    <a:p>
                      <a:pPr fontAlgn="b"/>
                      <a:r>
                        <a:rPr lang="en-US" sz="2400" b="0" i="0" u="none" strike="noStrike" dirty="0">
                          <a:solidFill>
                            <a:srgbClr val="000000"/>
                          </a:solidFill>
                          <a:effectLst/>
                          <a:latin typeface="Calibri"/>
                        </a:rPr>
                        <a:t>Gupta</a:t>
                      </a:r>
                    </a:p>
                  </a:txBody>
                  <a:tcPr marL="9525" marR="9525" marT="9525" marB="0" anchor="b">
                    <a:lnL>
                      <a:noFill/>
                    </a:lnL>
                    <a:lnR>
                      <a:noFill/>
                    </a:lnR>
                    <a:lnT>
                      <a:noFill/>
                    </a:lnT>
                    <a:lnB>
                      <a:noFill/>
                    </a:lnB>
                    <a:noFill/>
                  </a:tcPr>
                </a:tc>
                <a:extLst>
                  <a:ext uri="{0D108BD9-81ED-4DB2-BD59-A6C34878D82A}">
                    <a16:rowId xmlns:a16="http://schemas.microsoft.com/office/drawing/2014/main" val="1704418626"/>
                  </a:ext>
                </a:extLst>
              </a:tr>
              <a:tr h="537737">
                <a:tc>
                  <a:txBody>
                    <a:bodyPr/>
                    <a:lstStyle/>
                    <a:p>
                      <a:pPr fontAlgn="b"/>
                      <a:r>
                        <a:rPr lang="en-US" sz="2400" b="0" i="0" u="none" strike="noStrike" dirty="0">
                          <a:solidFill>
                            <a:srgbClr val="000000"/>
                          </a:solidFill>
                          <a:effectLst/>
                          <a:latin typeface="Calibri"/>
                        </a:rPr>
                        <a:t>Aneika </a:t>
                      </a:r>
                    </a:p>
                  </a:txBody>
                  <a:tcPr marL="9525" marR="9525" marT="9525" marB="0" anchor="b">
                    <a:lnL>
                      <a:noFill/>
                    </a:lnL>
                    <a:lnR>
                      <a:noFill/>
                    </a:lnR>
                    <a:lnT>
                      <a:noFill/>
                    </a:lnT>
                    <a:lnB>
                      <a:noFill/>
                    </a:lnB>
                    <a:noFill/>
                  </a:tcPr>
                </a:tc>
                <a:tc>
                  <a:txBody>
                    <a:bodyPr/>
                    <a:lstStyle/>
                    <a:p>
                      <a:pPr fontAlgn="b"/>
                      <a:r>
                        <a:rPr lang="en-US" sz="2400" b="0" i="0" u="none" strike="noStrike" dirty="0">
                          <a:solidFill>
                            <a:srgbClr val="000000"/>
                          </a:solidFill>
                          <a:effectLst/>
                          <a:latin typeface="Calibri"/>
                        </a:rPr>
                        <a:t>Perez</a:t>
                      </a:r>
                    </a:p>
                  </a:txBody>
                  <a:tcPr marL="9525" marR="9525" marT="9525" marB="0" anchor="b">
                    <a:lnL>
                      <a:noFill/>
                    </a:lnL>
                    <a:lnR>
                      <a:noFill/>
                    </a:lnR>
                    <a:lnT>
                      <a:noFill/>
                    </a:lnT>
                    <a:lnB>
                      <a:noFill/>
                    </a:lnB>
                    <a:noFill/>
                  </a:tcPr>
                </a:tc>
                <a:tc>
                  <a:txBody>
                    <a:bodyPr/>
                    <a:lstStyle/>
                    <a:p>
                      <a:pPr fontAlgn="b"/>
                      <a:endParaRPr lang="en-US" sz="2400" b="0" i="0" u="none" strike="noStrike" dirty="0">
                        <a:solidFill>
                          <a:srgbClr val="000000"/>
                        </a:solidFill>
                        <a:effectLst/>
                        <a:latin typeface="Calibri"/>
                      </a:endParaRPr>
                    </a:p>
                  </a:txBody>
                  <a:tcPr marL="9525" marR="9525" marT="9525" marB="0" anchor="b">
                    <a:lnL>
                      <a:noFill/>
                    </a:lnL>
                    <a:lnR>
                      <a:noFill/>
                    </a:lnR>
                    <a:lnT>
                      <a:noFill/>
                    </a:lnT>
                    <a:lnB>
                      <a:noFill/>
                    </a:lnB>
                    <a:noFill/>
                  </a:tcPr>
                </a:tc>
                <a:tc>
                  <a:txBody>
                    <a:bodyPr/>
                    <a:lstStyle/>
                    <a:p>
                      <a:pPr fontAlgn="b"/>
                      <a:r>
                        <a:rPr lang="en-US" sz="2400" b="0" i="0" u="none" strike="noStrike" dirty="0">
                          <a:solidFill>
                            <a:srgbClr val="000000"/>
                          </a:solidFill>
                          <a:effectLst/>
                          <a:latin typeface="Calibri"/>
                        </a:rPr>
                        <a:t>Bijan</a:t>
                      </a:r>
                    </a:p>
                  </a:txBody>
                  <a:tcPr marL="9525" marR="9525" marT="9525" marB="0" anchor="b">
                    <a:lnL>
                      <a:noFill/>
                    </a:lnL>
                    <a:lnR>
                      <a:noFill/>
                    </a:lnR>
                    <a:lnT>
                      <a:noFill/>
                    </a:lnT>
                    <a:lnB>
                      <a:noFill/>
                    </a:lnB>
                    <a:noFill/>
                  </a:tcPr>
                </a:tc>
                <a:tc>
                  <a:txBody>
                    <a:bodyPr/>
                    <a:lstStyle/>
                    <a:p>
                      <a:pPr fontAlgn="b"/>
                      <a:r>
                        <a:rPr lang="en-US" sz="2400" b="0" i="0" u="none" strike="noStrike" err="1">
                          <a:solidFill>
                            <a:srgbClr val="000000"/>
                          </a:solidFill>
                          <a:effectLst/>
                          <a:latin typeface="Calibri"/>
                        </a:rPr>
                        <a:t>Sayyafzadeh</a:t>
                      </a:r>
                      <a:endParaRPr lang="en-US" sz="2400" b="0" i="0" u="none" strike="noStrike" dirty="0">
                        <a:solidFill>
                          <a:srgbClr val="000000"/>
                        </a:solidFill>
                        <a:effectLst/>
                        <a:latin typeface="Calibri"/>
                      </a:endParaRPr>
                    </a:p>
                  </a:txBody>
                  <a:tcPr marL="9525" marR="9525" marT="9525" marB="0" anchor="b">
                    <a:lnL>
                      <a:noFill/>
                    </a:lnL>
                    <a:lnR>
                      <a:noFill/>
                    </a:lnR>
                    <a:lnT>
                      <a:noFill/>
                    </a:lnT>
                    <a:lnB>
                      <a:noFill/>
                    </a:lnB>
                    <a:noFill/>
                  </a:tcPr>
                </a:tc>
                <a:extLst>
                  <a:ext uri="{0D108BD9-81ED-4DB2-BD59-A6C34878D82A}">
                    <a16:rowId xmlns:a16="http://schemas.microsoft.com/office/drawing/2014/main" val="4290516746"/>
                  </a:ext>
                </a:extLst>
              </a:tr>
              <a:tr h="849527">
                <a:tc>
                  <a:txBody>
                    <a:bodyPr/>
                    <a:lstStyle/>
                    <a:p>
                      <a:pPr fontAlgn="b"/>
                      <a:r>
                        <a:rPr lang="en-US" sz="2400" b="0" i="0" u="none" strike="noStrike" dirty="0">
                          <a:solidFill>
                            <a:srgbClr val="000000"/>
                          </a:solidFill>
                          <a:effectLst/>
                          <a:latin typeface="Calibri"/>
                        </a:rPr>
                        <a:t>Diego</a:t>
                      </a:r>
                    </a:p>
                  </a:txBody>
                  <a:tcPr marL="9525" marR="9525" marT="9525" marB="0" anchor="b">
                    <a:lnL>
                      <a:noFill/>
                    </a:lnL>
                    <a:lnR>
                      <a:noFill/>
                    </a:lnR>
                    <a:lnT>
                      <a:noFill/>
                    </a:lnT>
                    <a:lnB>
                      <a:noFill/>
                    </a:lnB>
                    <a:noFill/>
                  </a:tcPr>
                </a:tc>
                <a:tc>
                  <a:txBody>
                    <a:bodyPr/>
                    <a:lstStyle/>
                    <a:p>
                      <a:pPr fontAlgn="b"/>
                      <a:r>
                        <a:rPr lang="en-US" sz="2400" b="0" i="0" u="none" strike="noStrike" dirty="0">
                          <a:solidFill>
                            <a:srgbClr val="000000"/>
                          </a:solidFill>
                          <a:effectLst/>
                          <a:latin typeface="Calibri"/>
                        </a:rPr>
                        <a:t>Valdivieso Cascante</a:t>
                      </a:r>
                    </a:p>
                  </a:txBody>
                  <a:tcPr marL="9525" marR="9525" marT="9525" marB="0" anchor="b">
                    <a:lnL>
                      <a:noFill/>
                    </a:lnL>
                    <a:lnR>
                      <a:noFill/>
                    </a:lnR>
                    <a:lnT>
                      <a:noFill/>
                    </a:lnT>
                    <a:lnB>
                      <a:noFill/>
                    </a:lnB>
                    <a:noFill/>
                  </a:tcPr>
                </a:tc>
                <a:tc>
                  <a:txBody>
                    <a:bodyPr/>
                    <a:lstStyle/>
                    <a:p>
                      <a:pPr fontAlgn="b"/>
                      <a:endParaRPr lang="en-US" sz="2400" b="0" i="0" u="none" strike="noStrike" dirty="0">
                        <a:solidFill>
                          <a:srgbClr val="000000"/>
                        </a:solidFill>
                        <a:effectLst/>
                        <a:latin typeface="Calibri"/>
                      </a:endParaRPr>
                    </a:p>
                  </a:txBody>
                  <a:tcPr marL="9525" marR="9525" marT="9525" marB="0" anchor="b">
                    <a:lnL>
                      <a:noFill/>
                    </a:lnL>
                    <a:lnR>
                      <a:noFill/>
                    </a:lnR>
                    <a:lnT>
                      <a:noFill/>
                    </a:lnT>
                    <a:lnB>
                      <a:noFill/>
                    </a:lnB>
                    <a:noFill/>
                  </a:tcPr>
                </a:tc>
                <a:tc>
                  <a:txBody>
                    <a:bodyPr/>
                    <a:lstStyle/>
                    <a:p>
                      <a:pPr fontAlgn="b"/>
                      <a:r>
                        <a:rPr lang="en-US" sz="2400" b="0" i="0" u="none" strike="noStrike" err="1">
                          <a:solidFill>
                            <a:srgbClr val="000000"/>
                          </a:solidFill>
                          <a:effectLst/>
                          <a:latin typeface="Calibri"/>
                        </a:rPr>
                        <a:t>Huanru</a:t>
                      </a:r>
                      <a:endParaRPr lang="en-US" sz="2400" b="0" i="0" u="none" strike="noStrike" dirty="0">
                        <a:solidFill>
                          <a:srgbClr val="000000"/>
                        </a:solidFill>
                        <a:effectLst/>
                        <a:latin typeface="Calibri"/>
                      </a:endParaRPr>
                    </a:p>
                  </a:txBody>
                  <a:tcPr marL="9525" marR="9525" marT="9525" marB="0" anchor="b">
                    <a:lnL>
                      <a:noFill/>
                    </a:lnL>
                    <a:lnR>
                      <a:noFill/>
                    </a:lnR>
                    <a:lnT>
                      <a:noFill/>
                    </a:lnT>
                    <a:lnB>
                      <a:noFill/>
                    </a:lnB>
                    <a:noFill/>
                  </a:tcPr>
                </a:tc>
                <a:tc>
                  <a:txBody>
                    <a:bodyPr/>
                    <a:lstStyle/>
                    <a:p>
                      <a:pPr fontAlgn="b"/>
                      <a:r>
                        <a:rPr lang="en-US" sz="2400" b="0" i="0" u="none" strike="noStrike" dirty="0">
                          <a:solidFill>
                            <a:srgbClr val="000000"/>
                          </a:solidFill>
                          <a:effectLst/>
                          <a:latin typeface="Calibri"/>
                        </a:rPr>
                        <a:t>Zhu</a:t>
                      </a:r>
                    </a:p>
                  </a:txBody>
                  <a:tcPr marL="9525" marR="9525" marT="9525" marB="0" anchor="b">
                    <a:lnL>
                      <a:noFill/>
                    </a:lnL>
                    <a:lnR>
                      <a:noFill/>
                    </a:lnR>
                    <a:lnT>
                      <a:noFill/>
                    </a:lnT>
                    <a:lnB>
                      <a:noFill/>
                    </a:lnB>
                    <a:noFill/>
                  </a:tcPr>
                </a:tc>
                <a:extLst>
                  <a:ext uri="{0D108BD9-81ED-4DB2-BD59-A6C34878D82A}">
                    <a16:rowId xmlns:a16="http://schemas.microsoft.com/office/drawing/2014/main" val="2021987836"/>
                  </a:ext>
                </a:extLst>
              </a:tr>
            </a:tbl>
          </a:graphicData>
        </a:graphic>
      </p:graphicFrame>
    </p:spTree>
    <p:extLst>
      <p:ext uri="{BB962C8B-B14F-4D97-AF65-F5344CB8AC3E}">
        <p14:creationId xmlns:p14="http://schemas.microsoft.com/office/powerpoint/2010/main" val="115026195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97C9E8-C1D5-F005-8B32-933F878DE2FD}"/>
              </a:ext>
            </a:extLst>
          </p:cNvPr>
          <p:cNvSpPr>
            <a:spLocks noGrp="1"/>
          </p:cNvSpPr>
          <p:nvPr>
            <p:ph type="title"/>
          </p:nvPr>
        </p:nvSpPr>
        <p:spPr/>
        <p:txBody>
          <a:bodyPr/>
          <a:lstStyle/>
          <a:p>
            <a:r>
              <a:rPr lang="en-US" dirty="0">
                <a:solidFill>
                  <a:srgbClr val="C00000"/>
                </a:solidFill>
                <a:latin typeface="Britannic Bold"/>
                <a:ea typeface="Calibri"/>
                <a:cs typeface="Calibri"/>
              </a:rPr>
              <a:t>Approve Amendments</a:t>
            </a:r>
          </a:p>
        </p:txBody>
      </p:sp>
      <p:sp>
        <p:nvSpPr>
          <p:cNvPr id="3" name="Content Placeholder 2">
            <a:extLst>
              <a:ext uri="{FF2B5EF4-FFF2-40B4-BE49-F238E27FC236}">
                <a16:creationId xmlns:a16="http://schemas.microsoft.com/office/drawing/2014/main" id="{FAC4E171-2ADA-4A1B-AAC9-47EBCA7C9E72}"/>
              </a:ext>
            </a:extLst>
          </p:cNvPr>
          <p:cNvSpPr>
            <a:spLocks noGrp="1"/>
          </p:cNvSpPr>
          <p:nvPr>
            <p:ph sz="half" idx="1"/>
          </p:nvPr>
        </p:nvSpPr>
        <p:spPr/>
        <p:txBody>
          <a:bodyPr vert="horz" lIns="91440" tIns="45720" rIns="91440" bIns="45720" rtlCol="0" anchor="t">
            <a:normAutofit/>
          </a:bodyPr>
          <a:lstStyle/>
          <a:p>
            <a:r>
              <a:rPr lang="en-US" dirty="0">
                <a:ea typeface="Calibri"/>
                <a:cs typeface="Calibri"/>
              </a:rPr>
              <a:t>#1</a:t>
            </a:r>
          </a:p>
          <a:p>
            <a:r>
              <a:rPr lang="en-US" dirty="0">
                <a:ea typeface="Calibri"/>
                <a:cs typeface="Calibri"/>
              </a:rPr>
              <a:t>#2</a:t>
            </a:r>
          </a:p>
          <a:p>
            <a:r>
              <a:rPr lang="en-US" dirty="0">
                <a:ea typeface="Calibri"/>
                <a:cs typeface="Calibri"/>
              </a:rPr>
              <a:t>#3</a:t>
            </a:r>
          </a:p>
        </p:txBody>
      </p:sp>
      <p:sp>
        <p:nvSpPr>
          <p:cNvPr id="4" name="Content Placeholder 3">
            <a:extLst>
              <a:ext uri="{FF2B5EF4-FFF2-40B4-BE49-F238E27FC236}">
                <a16:creationId xmlns:a16="http://schemas.microsoft.com/office/drawing/2014/main" id="{CD619346-C99F-D88E-47C0-A7F43F898211}"/>
              </a:ext>
            </a:extLst>
          </p:cNvPr>
          <p:cNvSpPr>
            <a:spLocks noGrp="1"/>
          </p:cNvSpPr>
          <p:nvPr>
            <p:ph sz="half" idx="2"/>
          </p:nvPr>
        </p:nvSpPr>
        <p:spPr/>
        <p:txBody>
          <a:bodyPr vert="horz" lIns="91440" tIns="45720" rIns="91440" bIns="45720" rtlCol="0" anchor="t">
            <a:normAutofit/>
          </a:bodyPr>
          <a:lstStyle/>
          <a:p>
            <a:r>
              <a:rPr lang="en-US" dirty="0">
                <a:ea typeface="Calibri"/>
                <a:cs typeface="Calibri"/>
              </a:rPr>
              <a:t>A Qualtrics survey will be sent out for you to vote on accepting or </a:t>
            </a:r>
            <a:r>
              <a:rPr lang="en-US">
                <a:ea typeface="Calibri"/>
                <a:cs typeface="Calibri"/>
              </a:rPr>
              <a:t>rejecting these ammendments. </a:t>
            </a:r>
          </a:p>
        </p:txBody>
      </p:sp>
    </p:spTree>
    <p:extLst>
      <p:ext uri="{BB962C8B-B14F-4D97-AF65-F5344CB8AC3E}">
        <p14:creationId xmlns:p14="http://schemas.microsoft.com/office/powerpoint/2010/main" val="325152344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146AF0-9F1E-F573-C427-3A55944F5316}"/>
              </a:ext>
            </a:extLst>
          </p:cNvPr>
          <p:cNvSpPr>
            <a:spLocks noGrp="1"/>
          </p:cNvSpPr>
          <p:nvPr>
            <p:ph type="title"/>
          </p:nvPr>
        </p:nvSpPr>
        <p:spPr/>
        <p:txBody>
          <a:bodyPr/>
          <a:lstStyle/>
          <a:p>
            <a:r>
              <a:rPr lang="en-US" dirty="0">
                <a:solidFill>
                  <a:srgbClr val="C00000"/>
                </a:solidFill>
                <a:latin typeface="Britannic Bold"/>
                <a:ea typeface="Calibri"/>
                <a:cs typeface="Calibri"/>
              </a:rPr>
              <a:t>Leadership Opportunities</a:t>
            </a:r>
            <a:endParaRPr lang="en-US" dirty="0">
              <a:solidFill>
                <a:srgbClr val="C00000"/>
              </a:solidFill>
              <a:latin typeface="Britannic Bold"/>
            </a:endParaRPr>
          </a:p>
        </p:txBody>
      </p:sp>
      <p:sp>
        <p:nvSpPr>
          <p:cNvPr id="3" name="Content Placeholder 2">
            <a:extLst>
              <a:ext uri="{FF2B5EF4-FFF2-40B4-BE49-F238E27FC236}">
                <a16:creationId xmlns:a16="http://schemas.microsoft.com/office/drawing/2014/main" id="{D25F8F31-47B7-8636-9899-E682F2D4EF41}"/>
              </a:ext>
            </a:extLst>
          </p:cNvPr>
          <p:cNvSpPr>
            <a:spLocks noGrp="1"/>
          </p:cNvSpPr>
          <p:nvPr>
            <p:ph sz="half" idx="1"/>
          </p:nvPr>
        </p:nvSpPr>
        <p:spPr/>
        <p:txBody>
          <a:bodyPr vert="horz" lIns="91440" tIns="45720" rIns="91440" bIns="45720" rtlCol="0" anchor="t">
            <a:normAutofit fontScale="85000" lnSpcReduction="20000"/>
          </a:bodyPr>
          <a:lstStyle/>
          <a:p>
            <a:pPr marL="0" indent="0">
              <a:buNone/>
            </a:pPr>
            <a:r>
              <a:rPr lang="en-US" dirty="0">
                <a:ea typeface="Calibri"/>
                <a:cs typeface="Calibri"/>
              </a:rPr>
              <a:t>Nominations except until November 24, 2023 at 11:59pm CST for the following positions:</a:t>
            </a:r>
          </a:p>
          <a:p>
            <a:r>
              <a:rPr lang="en-US" dirty="0">
                <a:ea typeface="Calibri"/>
                <a:cs typeface="Calibri"/>
              </a:rPr>
              <a:t>Vice Secretary</a:t>
            </a:r>
            <a:endParaRPr lang="en-US">
              <a:ea typeface="Calibri"/>
              <a:cs typeface="Calibri"/>
            </a:endParaRPr>
          </a:p>
          <a:p>
            <a:r>
              <a:rPr lang="en-US" dirty="0">
                <a:ea typeface="Calibri"/>
                <a:cs typeface="Calibri"/>
              </a:rPr>
              <a:t>Vice Treasurer</a:t>
            </a:r>
          </a:p>
          <a:p>
            <a:r>
              <a:rPr lang="en-US" dirty="0">
                <a:ea typeface="Calibri"/>
                <a:cs typeface="Calibri"/>
              </a:rPr>
              <a:t>Vice Chair of Technology &amp; Communication</a:t>
            </a:r>
          </a:p>
          <a:p>
            <a:endParaRPr lang="en-US" dirty="0">
              <a:ea typeface="Calibri"/>
              <a:cs typeface="Calibri"/>
            </a:endParaRPr>
          </a:p>
          <a:p>
            <a:r>
              <a:rPr lang="en-US" dirty="0">
                <a:ea typeface="Calibri"/>
                <a:cs typeface="Calibri"/>
              </a:rPr>
              <a:t>Must be a member in good standing who has attended at least two meetings in 2023.</a:t>
            </a:r>
          </a:p>
        </p:txBody>
      </p:sp>
      <p:sp>
        <p:nvSpPr>
          <p:cNvPr id="4" name="Content Placeholder 3">
            <a:extLst>
              <a:ext uri="{FF2B5EF4-FFF2-40B4-BE49-F238E27FC236}">
                <a16:creationId xmlns:a16="http://schemas.microsoft.com/office/drawing/2014/main" id="{9F3EBBE0-4523-B053-9FAB-27A62E8F6A06}"/>
              </a:ext>
            </a:extLst>
          </p:cNvPr>
          <p:cNvSpPr>
            <a:spLocks noGrp="1"/>
          </p:cNvSpPr>
          <p:nvPr>
            <p:ph sz="half" idx="2"/>
          </p:nvPr>
        </p:nvSpPr>
        <p:spPr/>
        <p:txBody>
          <a:bodyPr vert="horz" lIns="91440" tIns="45720" rIns="91440" bIns="45720" rtlCol="0" anchor="b">
            <a:noAutofit/>
          </a:bodyPr>
          <a:lstStyle/>
          <a:p>
            <a:endParaRPr lang="en-US" sz="1100" b="1" dirty="0">
              <a:solidFill>
                <a:srgbClr val="337AB7"/>
              </a:solidFill>
              <a:latin typeface="Helvetica Neue"/>
            </a:endParaRPr>
          </a:p>
          <a:p>
            <a:endParaRPr lang="en-US" sz="1100" b="1" dirty="0">
              <a:solidFill>
                <a:srgbClr val="337AB7"/>
              </a:solidFill>
              <a:latin typeface="Helvetica Neue"/>
            </a:endParaRPr>
          </a:p>
          <a:p>
            <a:endParaRPr lang="en-US" sz="1100" b="1" dirty="0">
              <a:solidFill>
                <a:srgbClr val="337AB7"/>
              </a:solidFill>
              <a:latin typeface="Helvetica Neue"/>
            </a:endParaRPr>
          </a:p>
          <a:p>
            <a:endParaRPr lang="en-US" sz="1100" b="1" dirty="0">
              <a:solidFill>
                <a:srgbClr val="337AB7"/>
              </a:solidFill>
              <a:latin typeface="Helvetica Neue"/>
            </a:endParaRPr>
          </a:p>
          <a:p>
            <a:endParaRPr lang="en-US" sz="1100" b="1" dirty="0">
              <a:solidFill>
                <a:srgbClr val="337AB7"/>
              </a:solidFill>
              <a:latin typeface="Helvetica Neue"/>
            </a:endParaRPr>
          </a:p>
          <a:p>
            <a:endParaRPr lang="en-US" sz="1100" b="1" dirty="0">
              <a:solidFill>
                <a:srgbClr val="337AB7"/>
              </a:solidFill>
              <a:latin typeface="Helvetica Neue"/>
            </a:endParaRPr>
          </a:p>
          <a:p>
            <a:endParaRPr lang="en-US" sz="1100" b="1" dirty="0">
              <a:solidFill>
                <a:srgbClr val="337AB7"/>
              </a:solidFill>
              <a:latin typeface="Helvetica Neue"/>
            </a:endParaRPr>
          </a:p>
          <a:p>
            <a:endParaRPr lang="en-US" sz="1100" b="1" dirty="0">
              <a:solidFill>
                <a:srgbClr val="337AB7"/>
              </a:solidFill>
              <a:latin typeface="Helvetica Neue"/>
            </a:endParaRPr>
          </a:p>
          <a:p>
            <a:endParaRPr lang="en-US" sz="1100" b="1" dirty="0">
              <a:solidFill>
                <a:srgbClr val="337AB7"/>
              </a:solidFill>
              <a:latin typeface="Helvetica Neue"/>
            </a:endParaRPr>
          </a:p>
          <a:p>
            <a:endParaRPr lang="en-US" sz="1100" b="1" dirty="0">
              <a:solidFill>
                <a:srgbClr val="337AB7"/>
              </a:solidFill>
              <a:latin typeface="Helvetica Neue"/>
            </a:endParaRPr>
          </a:p>
          <a:p>
            <a:endParaRPr lang="en-US" sz="1100" b="1" dirty="0">
              <a:solidFill>
                <a:srgbClr val="337AB7"/>
              </a:solidFill>
              <a:latin typeface="Helvetica Neue"/>
            </a:endParaRPr>
          </a:p>
          <a:p>
            <a:endParaRPr lang="en-US" sz="1100" b="1" dirty="0">
              <a:solidFill>
                <a:srgbClr val="337AB7"/>
              </a:solidFill>
              <a:latin typeface="Helvetica Neue"/>
            </a:endParaRPr>
          </a:p>
          <a:p>
            <a:endParaRPr lang="en-US" sz="1100" b="1" dirty="0">
              <a:solidFill>
                <a:srgbClr val="337AB7"/>
              </a:solidFill>
              <a:latin typeface="Helvetica Neue"/>
            </a:endParaRPr>
          </a:p>
          <a:p>
            <a:endParaRPr lang="en-US" sz="1100" b="1" dirty="0">
              <a:solidFill>
                <a:srgbClr val="337AB7"/>
              </a:solidFill>
              <a:latin typeface="Helvetica Neue"/>
            </a:endParaRPr>
          </a:p>
          <a:p>
            <a:endParaRPr lang="en-US" sz="1100" b="1" dirty="0">
              <a:solidFill>
                <a:srgbClr val="337AB7"/>
              </a:solidFill>
              <a:latin typeface="Helvetica Neue"/>
            </a:endParaRPr>
          </a:p>
          <a:p>
            <a:pPr marL="0" indent="0" algn="ctr">
              <a:buNone/>
            </a:pPr>
            <a:r>
              <a:rPr lang="en-US" sz="1600" b="1" dirty="0">
                <a:solidFill>
                  <a:srgbClr val="337AB7"/>
                </a:solidFill>
                <a:latin typeface="Helvetica Neue"/>
                <a:hlinkClick r:id="rId2">
                  <a:extLst>
                    <a:ext uri="{A12FA001-AC4F-418D-AE19-62706E023703}">
                      <ahyp:hlinkClr xmlns:ahyp="http://schemas.microsoft.com/office/drawing/2018/hyperlinkcolor" val="tx"/>
                    </a:ext>
                  </a:extLst>
                </a:hlinkClick>
              </a:rPr>
              <a:t>https://bit.ly/2023NHERIGSC_FallCandidates</a:t>
            </a:r>
            <a:endParaRPr lang="en-US" sz="1600">
              <a:ea typeface="Calibri"/>
              <a:cs typeface="Calibri"/>
            </a:endParaRPr>
          </a:p>
        </p:txBody>
      </p:sp>
      <p:pic>
        <p:nvPicPr>
          <p:cNvPr id="5" name="Picture 4" descr="A qr code on a white background&#10;&#10;Description automatically generated">
            <a:extLst>
              <a:ext uri="{FF2B5EF4-FFF2-40B4-BE49-F238E27FC236}">
                <a16:creationId xmlns:a16="http://schemas.microsoft.com/office/drawing/2014/main" id="{9D83C2B2-4877-C3B4-729F-7DE5D4AD7BAD}"/>
              </a:ext>
            </a:extLst>
          </p:cNvPr>
          <p:cNvPicPr>
            <a:picLocks noChangeAspect="1"/>
          </p:cNvPicPr>
          <p:nvPr/>
        </p:nvPicPr>
        <p:blipFill>
          <a:blip r:embed="rId3"/>
          <a:stretch>
            <a:fillRect/>
          </a:stretch>
        </p:blipFill>
        <p:spPr>
          <a:xfrm>
            <a:off x="4584357" y="1302093"/>
            <a:ext cx="4114800" cy="4114800"/>
          </a:xfrm>
          <a:prstGeom prst="rect">
            <a:avLst/>
          </a:prstGeom>
        </p:spPr>
      </p:pic>
    </p:spTree>
    <p:extLst>
      <p:ext uri="{BB962C8B-B14F-4D97-AF65-F5344CB8AC3E}">
        <p14:creationId xmlns:p14="http://schemas.microsoft.com/office/powerpoint/2010/main" val="255497461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2">
            <a:extLst>
              <a:ext uri="{FF2B5EF4-FFF2-40B4-BE49-F238E27FC236}">
                <a16:creationId xmlns:a16="http://schemas.microsoft.com/office/drawing/2014/main" id="{D44D7FBD-4776-84BB-A193-765A39AEC29B}"/>
              </a:ext>
            </a:extLst>
          </p:cNvPr>
          <p:cNvSpPr txBox="1">
            <a:spLocks/>
          </p:cNvSpPr>
          <p:nvPr/>
        </p:nvSpPr>
        <p:spPr>
          <a:xfrm>
            <a:off x="368300" y="266697"/>
            <a:ext cx="8229600"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b="1" dirty="0">
                <a:solidFill>
                  <a:srgbClr val="C00000"/>
                </a:solidFill>
                <a:latin typeface="Britannic Bold"/>
              </a:rPr>
              <a:t>New NHERI GSC Leadership!</a:t>
            </a:r>
            <a:endParaRPr lang="en-US" sz="3600" b="1" dirty="0">
              <a:solidFill>
                <a:srgbClr val="C00000"/>
              </a:solidFill>
              <a:latin typeface="Britannic Bold"/>
            </a:endParaRPr>
          </a:p>
        </p:txBody>
      </p:sp>
      <p:pic>
        <p:nvPicPr>
          <p:cNvPr id="4" name="Picture 3" descr="A group of people in a circle&#10;&#10;Description automatically generated">
            <a:extLst>
              <a:ext uri="{FF2B5EF4-FFF2-40B4-BE49-F238E27FC236}">
                <a16:creationId xmlns:a16="http://schemas.microsoft.com/office/drawing/2014/main" id="{0838F8E5-644A-E618-D06F-69BFE4C8E670}"/>
              </a:ext>
            </a:extLst>
          </p:cNvPr>
          <p:cNvPicPr>
            <a:picLocks noChangeAspect="1"/>
          </p:cNvPicPr>
          <p:nvPr/>
        </p:nvPicPr>
        <p:blipFill>
          <a:blip r:embed="rId3"/>
          <a:stretch>
            <a:fillRect/>
          </a:stretch>
        </p:blipFill>
        <p:spPr>
          <a:xfrm>
            <a:off x="421105" y="2194575"/>
            <a:ext cx="8301789" cy="2950114"/>
          </a:xfrm>
          <a:prstGeom prst="rect">
            <a:avLst/>
          </a:prstGeom>
        </p:spPr>
      </p:pic>
    </p:spTree>
    <p:extLst>
      <p:ext uri="{BB962C8B-B14F-4D97-AF65-F5344CB8AC3E}">
        <p14:creationId xmlns:p14="http://schemas.microsoft.com/office/powerpoint/2010/main" val="25124512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2">
            <a:extLst>
              <a:ext uri="{FF2B5EF4-FFF2-40B4-BE49-F238E27FC236}">
                <a16:creationId xmlns:a16="http://schemas.microsoft.com/office/drawing/2014/main" id="{D44D7FBD-4776-84BB-A193-765A39AEC29B}"/>
              </a:ext>
            </a:extLst>
          </p:cNvPr>
          <p:cNvSpPr txBox="1">
            <a:spLocks/>
          </p:cNvSpPr>
          <p:nvPr/>
        </p:nvSpPr>
        <p:spPr>
          <a:xfrm>
            <a:off x="368300" y="266697"/>
            <a:ext cx="8229600"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b="1" dirty="0">
                <a:solidFill>
                  <a:srgbClr val="C00000"/>
                </a:solidFill>
                <a:latin typeface="Britannic Bold"/>
              </a:rPr>
              <a:t>New NHERI GSC RSR!</a:t>
            </a:r>
            <a:endParaRPr lang="en-US" sz="3600" b="1" dirty="0">
              <a:solidFill>
                <a:srgbClr val="C00000"/>
              </a:solidFill>
              <a:latin typeface="Britannic Bold"/>
            </a:endParaRPr>
          </a:p>
        </p:txBody>
      </p:sp>
      <p:pic>
        <p:nvPicPr>
          <p:cNvPr id="3" name="Picture 2">
            <a:extLst>
              <a:ext uri="{FF2B5EF4-FFF2-40B4-BE49-F238E27FC236}">
                <a16:creationId xmlns:a16="http://schemas.microsoft.com/office/drawing/2014/main" id="{17BE6051-E3A9-0141-D987-0813B43C73F1}"/>
              </a:ext>
            </a:extLst>
          </p:cNvPr>
          <p:cNvPicPr>
            <a:picLocks noChangeAspect="1"/>
          </p:cNvPicPr>
          <p:nvPr/>
        </p:nvPicPr>
        <p:blipFill>
          <a:blip r:embed="rId3"/>
          <a:stretch>
            <a:fillRect/>
          </a:stretch>
        </p:blipFill>
        <p:spPr>
          <a:xfrm>
            <a:off x="571502" y="1227261"/>
            <a:ext cx="7830551" cy="4794506"/>
          </a:xfrm>
          <a:prstGeom prst="rect">
            <a:avLst/>
          </a:prstGeom>
        </p:spPr>
      </p:pic>
    </p:spTree>
    <p:extLst>
      <p:ext uri="{BB962C8B-B14F-4D97-AF65-F5344CB8AC3E}">
        <p14:creationId xmlns:p14="http://schemas.microsoft.com/office/powerpoint/2010/main" val="262733880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F33984DD-7BB9-114A-9B7D-F51760DEBEEC}"/>
              </a:ext>
            </a:extLst>
          </p:cNvPr>
          <p:cNvSpPr/>
          <p:nvPr/>
        </p:nvSpPr>
        <p:spPr>
          <a:xfrm>
            <a:off x="939801" y="2590800"/>
            <a:ext cx="3429000" cy="3352800"/>
          </a:xfrm>
          <a:prstGeom prst="rect">
            <a:avLst/>
          </a:prstGeom>
          <a:solidFill>
            <a:srgbClr val="136AC9"/>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6000" b="1" dirty="0"/>
              <a:t>June </a:t>
            </a:r>
          </a:p>
          <a:p>
            <a:pPr algn="ctr"/>
            <a:r>
              <a:rPr lang="en-US" sz="6000" b="1" dirty="0"/>
              <a:t>12-14</a:t>
            </a:r>
            <a:endParaRPr lang="en-US" sz="6000" b="1" dirty="0">
              <a:cs typeface="Calibri"/>
            </a:endParaRPr>
          </a:p>
        </p:txBody>
      </p:sp>
      <p:pic>
        <p:nvPicPr>
          <p:cNvPr id="7" name="Picture 6" descr="Qr code&#10;&#10;Description automatically generated">
            <a:extLst>
              <a:ext uri="{FF2B5EF4-FFF2-40B4-BE49-F238E27FC236}">
                <a16:creationId xmlns:a16="http://schemas.microsoft.com/office/drawing/2014/main" id="{7F63235E-6A62-EDA4-366F-1B00676FCCB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22799" y="2514600"/>
            <a:ext cx="3581400" cy="3581400"/>
          </a:xfrm>
          <a:prstGeom prst="rect">
            <a:avLst/>
          </a:prstGeom>
        </p:spPr>
      </p:pic>
      <p:sp>
        <p:nvSpPr>
          <p:cNvPr id="8" name="TextBox 7">
            <a:extLst>
              <a:ext uri="{FF2B5EF4-FFF2-40B4-BE49-F238E27FC236}">
                <a16:creationId xmlns:a16="http://schemas.microsoft.com/office/drawing/2014/main" id="{36253C71-71D1-9020-2375-D7C1D6AA5956}"/>
              </a:ext>
            </a:extLst>
          </p:cNvPr>
          <p:cNvSpPr txBox="1"/>
          <p:nvPr/>
        </p:nvSpPr>
        <p:spPr>
          <a:xfrm>
            <a:off x="673100" y="1345049"/>
            <a:ext cx="7924800" cy="1569660"/>
          </a:xfrm>
          <a:prstGeom prst="rect">
            <a:avLst/>
          </a:prstGeom>
          <a:noFill/>
        </p:spPr>
        <p:txBody>
          <a:bodyPr wrap="square" lIns="91440" tIns="45720" rIns="91440" bIns="45720" rtlCol="0" anchor="t">
            <a:spAutoFit/>
          </a:bodyPr>
          <a:lstStyle/>
          <a:p>
            <a:r>
              <a:rPr lang="en-US" sz="1600" b="0" i="0" u="none" strike="noStrike" dirty="0">
                <a:solidFill>
                  <a:srgbClr val="333333"/>
                </a:solidFill>
                <a:effectLst/>
                <a:latin typeface="Helvetica Neue"/>
              </a:rPr>
              <a:t>The NHERI Summer Institute is a free event to learn more about the Natural Hazards Engineering Research Infrastructure (NHERI) community. During the three-day Institute participants </a:t>
            </a:r>
            <a:r>
              <a:rPr lang="en-US" sz="1600" dirty="0">
                <a:solidFill>
                  <a:srgbClr val="333333"/>
                </a:solidFill>
                <a:latin typeface="Helvetica Neue"/>
              </a:rPr>
              <a:t>meet</a:t>
            </a:r>
            <a:r>
              <a:rPr lang="en-US" sz="1600" b="0" i="0" u="none" strike="noStrike" dirty="0">
                <a:solidFill>
                  <a:srgbClr val="333333"/>
                </a:solidFill>
                <a:effectLst/>
                <a:latin typeface="Helvetica Neue"/>
              </a:rPr>
              <a:t> with NHERI site representatives, K-12 educators, NSF CAREER Awardees, and a program director from the National Science Foundation (NSF). </a:t>
            </a:r>
            <a:r>
              <a:rPr lang="en-US" sz="1600" dirty="0">
                <a:solidFill>
                  <a:srgbClr val="333333"/>
                </a:solidFill>
                <a:latin typeface="Helvetica Neue"/>
              </a:rPr>
              <a:t>At least five</a:t>
            </a:r>
            <a:r>
              <a:rPr lang="en-US" sz="1600" b="1" i="1" dirty="0">
                <a:solidFill>
                  <a:srgbClr val="333333"/>
                </a:solidFill>
                <a:latin typeface="Helvetica Neue"/>
              </a:rPr>
              <a:t> </a:t>
            </a:r>
            <a:r>
              <a:rPr lang="en-US" sz="1600" b="1" i="1" u="none" strike="noStrike" dirty="0">
                <a:solidFill>
                  <a:srgbClr val="333333"/>
                </a:solidFill>
                <a:effectLst/>
                <a:latin typeface="Helvetica Neue"/>
              </a:rPr>
              <a:t>NHERI GSC will be selected to attend. </a:t>
            </a:r>
            <a:r>
              <a:rPr lang="en-US" sz="1600" b="1" i="1" u="none" strike="noStrike" dirty="0">
                <a:solidFill>
                  <a:srgbClr val="C00000"/>
                </a:solidFill>
                <a:effectLst/>
                <a:latin typeface="Helvetica Neue"/>
              </a:rPr>
              <a:t>DEADLINE IS FRIDAY, FEBRUARY </a:t>
            </a:r>
            <a:r>
              <a:rPr lang="en-US" sz="1600" b="1" i="1" dirty="0">
                <a:solidFill>
                  <a:srgbClr val="C00000"/>
                </a:solidFill>
                <a:latin typeface="Helvetica Neue"/>
              </a:rPr>
              <a:t>25</a:t>
            </a:r>
            <a:r>
              <a:rPr lang="en-US" sz="1600" b="1" i="1" u="none" strike="noStrike" dirty="0">
                <a:solidFill>
                  <a:srgbClr val="C00000"/>
                </a:solidFill>
                <a:effectLst/>
                <a:latin typeface="Helvetica Neue"/>
              </a:rPr>
              <a:t>, </a:t>
            </a:r>
            <a:r>
              <a:rPr lang="en-US" sz="1600" b="1" i="1" dirty="0">
                <a:solidFill>
                  <a:srgbClr val="C00000"/>
                </a:solidFill>
                <a:latin typeface="Helvetica Neue"/>
              </a:rPr>
              <a:t>2024</a:t>
            </a:r>
            <a:r>
              <a:rPr lang="en-US" sz="1600" b="1" i="1" u="none" strike="noStrike" dirty="0">
                <a:solidFill>
                  <a:srgbClr val="C00000"/>
                </a:solidFill>
                <a:effectLst/>
                <a:latin typeface="Helvetica Neue"/>
              </a:rPr>
              <a:t>!</a:t>
            </a:r>
            <a:endParaRPr lang="en-US" sz="1600" b="1" i="1" dirty="0">
              <a:solidFill>
                <a:srgbClr val="C00000"/>
              </a:solidFill>
              <a:latin typeface="Helvetica Neue"/>
            </a:endParaRPr>
          </a:p>
        </p:txBody>
      </p:sp>
      <p:sp>
        <p:nvSpPr>
          <p:cNvPr id="10" name="TextBox 9">
            <a:extLst>
              <a:ext uri="{FF2B5EF4-FFF2-40B4-BE49-F238E27FC236}">
                <a16:creationId xmlns:a16="http://schemas.microsoft.com/office/drawing/2014/main" id="{A7485E03-EF56-3478-E6CB-955C4D0712D7}"/>
              </a:ext>
            </a:extLst>
          </p:cNvPr>
          <p:cNvSpPr txBox="1"/>
          <p:nvPr/>
        </p:nvSpPr>
        <p:spPr>
          <a:xfrm>
            <a:off x="4753747" y="5816255"/>
            <a:ext cx="4265527" cy="369332"/>
          </a:xfrm>
          <a:prstGeom prst="rect">
            <a:avLst/>
          </a:prstGeom>
          <a:noFill/>
        </p:spPr>
        <p:txBody>
          <a:bodyPr wrap="none" lIns="91440" tIns="45720" rIns="91440" bIns="45720" rtlCol="0" anchor="t">
            <a:spAutoFit/>
          </a:bodyPr>
          <a:lstStyle/>
          <a:p>
            <a:r>
              <a:rPr lang="en-US" dirty="0">
                <a:hlinkClick r:id="rId4"/>
              </a:rPr>
              <a:t>https://bit.ly/2024NHERI_SummerInstitute</a:t>
            </a:r>
            <a:r>
              <a:rPr lang="en-US" dirty="0"/>
              <a:t> </a:t>
            </a:r>
          </a:p>
        </p:txBody>
      </p:sp>
      <p:sp>
        <p:nvSpPr>
          <p:cNvPr id="2" name="Title 2">
            <a:extLst>
              <a:ext uri="{FF2B5EF4-FFF2-40B4-BE49-F238E27FC236}">
                <a16:creationId xmlns:a16="http://schemas.microsoft.com/office/drawing/2014/main" id="{D44D7FBD-4776-84BB-A193-765A39AEC29B}"/>
              </a:ext>
            </a:extLst>
          </p:cNvPr>
          <p:cNvSpPr txBox="1">
            <a:spLocks/>
          </p:cNvSpPr>
          <p:nvPr/>
        </p:nvSpPr>
        <p:spPr>
          <a:xfrm>
            <a:off x="368300" y="266697"/>
            <a:ext cx="8229600"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b="1" dirty="0">
                <a:solidFill>
                  <a:srgbClr val="C00000"/>
                </a:solidFill>
                <a:latin typeface="Britannic Bold" panose="020B0903060703020204" pitchFamily="34" charset="77"/>
              </a:rPr>
              <a:t>NHERI Summer Institute</a:t>
            </a:r>
            <a:endParaRPr lang="en-US" sz="3600" b="1" dirty="0">
              <a:solidFill>
                <a:srgbClr val="C00000"/>
              </a:solidFill>
              <a:latin typeface="Britannic Bold" panose="020B0903060703020204" pitchFamily="34" charset="77"/>
            </a:endParaRPr>
          </a:p>
        </p:txBody>
      </p:sp>
      <p:pic>
        <p:nvPicPr>
          <p:cNvPr id="4" name="Picture 3" descr="A qr code with black squares&#10;&#10;Description automatically generated">
            <a:extLst>
              <a:ext uri="{FF2B5EF4-FFF2-40B4-BE49-F238E27FC236}">
                <a16:creationId xmlns:a16="http://schemas.microsoft.com/office/drawing/2014/main" id="{59F952D0-485B-798B-ACEE-BCBFC0B1C1C3}"/>
              </a:ext>
            </a:extLst>
          </p:cNvPr>
          <p:cNvPicPr>
            <a:picLocks noChangeAspect="1"/>
          </p:cNvPicPr>
          <p:nvPr/>
        </p:nvPicPr>
        <p:blipFill>
          <a:blip r:embed="rId5"/>
          <a:stretch>
            <a:fillRect/>
          </a:stretch>
        </p:blipFill>
        <p:spPr>
          <a:xfrm>
            <a:off x="4687132" y="2432617"/>
            <a:ext cx="3515973" cy="3515973"/>
          </a:xfrm>
          <a:prstGeom prst="rect">
            <a:avLst/>
          </a:prstGeom>
        </p:spPr>
      </p:pic>
    </p:spTree>
    <p:extLst>
      <p:ext uri="{BB962C8B-B14F-4D97-AF65-F5344CB8AC3E}">
        <p14:creationId xmlns:p14="http://schemas.microsoft.com/office/powerpoint/2010/main" val="35711438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71"/>
        <p:cNvGrpSpPr/>
        <p:nvPr/>
      </p:nvGrpSpPr>
      <p:grpSpPr>
        <a:xfrm>
          <a:off x="0" y="0"/>
          <a:ext cx="0" cy="0"/>
          <a:chOff x="0" y="0"/>
          <a:chExt cx="0" cy="0"/>
        </a:xfrm>
      </p:grpSpPr>
      <p:sp>
        <p:nvSpPr>
          <p:cNvPr id="173" name="Google Shape;173;p25"/>
          <p:cNvSpPr txBox="1">
            <a:spLocks noGrp="1"/>
          </p:cNvSpPr>
          <p:nvPr>
            <p:ph type="body" idx="2"/>
          </p:nvPr>
        </p:nvSpPr>
        <p:spPr>
          <a:xfrm>
            <a:off x="4874795" y="2007525"/>
            <a:ext cx="4000105" cy="3357300"/>
          </a:xfrm>
          <a:prstGeom prst="rect">
            <a:avLst/>
          </a:prstGeom>
          <a:noFill/>
          <a:ln>
            <a:noFill/>
          </a:ln>
        </p:spPr>
        <p:txBody>
          <a:bodyPr spcFirstLastPara="1" vert="horz" wrap="square" lIns="68575" tIns="34275" rIns="68575" bIns="34275" rtlCol="0" anchor="ctr" anchorCtr="0">
            <a:normAutofit/>
          </a:bodyPr>
          <a:lstStyle/>
          <a:p>
            <a:pPr marL="0" indent="0" algn="ctr">
              <a:lnSpc>
                <a:spcPct val="90000"/>
              </a:lnSpc>
              <a:spcBef>
                <a:spcPts val="400"/>
              </a:spcBef>
              <a:buClr>
                <a:schemeClr val="dk1"/>
              </a:buClr>
              <a:buSzPct val="71578"/>
              <a:buNone/>
            </a:pPr>
            <a:r>
              <a:rPr lang="en" sz="3350" b="1" dirty="0"/>
              <a:t>Dr. </a:t>
            </a:r>
            <a:r>
              <a:rPr lang="en-US" sz="3350" b="1" dirty="0"/>
              <a:t>Tim Cockerill</a:t>
            </a:r>
            <a:endParaRPr dirty="0"/>
          </a:p>
          <a:p>
            <a:pPr marL="0" indent="0" algn="ctr">
              <a:lnSpc>
                <a:spcPct val="90000"/>
              </a:lnSpc>
              <a:spcBef>
                <a:spcPts val="400"/>
              </a:spcBef>
              <a:buNone/>
            </a:pPr>
            <a:r>
              <a:rPr lang="en-US" dirty="0">
                <a:solidFill>
                  <a:srgbClr val="333333"/>
                </a:solidFill>
                <a:ea typeface="+mn-lt"/>
                <a:cs typeface="+mn-lt"/>
              </a:rPr>
              <a:t>Program Director at TACC and </a:t>
            </a:r>
            <a:r>
              <a:rPr lang="en-US" dirty="0" err="1">
                <a:solidFill>
                  <a:srgbClr val="333333"/>
                </a:solidFill>
                <a:ea typeface="+mn-lt"/>
                <a:cs typeface="+mn-lt"/>
              </a:rPr>
              <a:t>DesignSafe</a:t>
            </a:r>
            <a:r>
              <a:rPr lang="en-US" dirty="0">
                <a:solidFill>
                  <a:srgbClr val="333333"/>
                </a:solidFill>
                <a:ea typeface="+mn-lt"/>
                <a:cs typeface="+mn-lt"/>
              </a:rPr>
              <a:t> Deputy Project Director</a:t>
            </a:r>
            <a:endParaRPr dirty="0"/>
          </a:p>
          <a:p>
            <a:pPr marL="0" indent="0" algn="ctr">
              <a:lnSpc>
                <a:spcPct val="90000"/>
              </a:lnSpc>
              <a:spcBef>
                <a:spcPts val="400"/>
              </a:spcBef>
              <a:buClr>
                <a:schemeClr val="hlink"/>
              </a:buClr>
              <a:buSzPct val="100000"/>
              <a:buNone/>
            </a:pPr>
            <a:r>
              <a:rPr lang="en-US" b="0" i="0" u="none" strike="noStrike" dirty="0">
                <a:solidFill>
                  <a:srgbClr val="0A0A0A"/>
                </a:solidFill>
                <a:effectLst/>
                <a:latin typeface="Roboto"/>
                <a:ea typeface="Roboto"/>
                <a:cs typeface="Roboto"/>
              </a:rPr>
              <a:t> </a:t>
            </a:r>
            <a:r>
              <a:rPr lang="en-US" dirty="0">
                <a:solidFill>
                  <a:srgbClr val="0A0A0A"/>
                </a:solidFill>
                <a:ea typeface="+mn-lt"/>
                <a:cs typeface="+mn-lt"/>
                <a:hlinkClick r:id="rId3"/>
              </a:rPr>
              <a:t>cockerill@tacc</a:t>
            </a:r>
            <a:r>
              <a:rPr lang="en-US" b="0" i="0" dirty="0">
                <a:solidFill>
                  <a:srgbClr val="0A0A0A"/>
                </a:solidFill>
                <a:effectLst/>
                <a:ea typeface="+mn-lt"/>
                <a:cs typeface="+mn-lt"/>
                <a:hlinkClick r:id="rId3"/>
              </a:rPr>
              <a:t>.</a:t>
            </a:r>
            <a:r>
              <a:rPr lang="en-US" dirty="0">
                <a:solidFill>
                  <a:srgbClr val="0A0A0A"/>
                </a:solidFill>
                <a:ea typeface="+mn-lt"/>
                <a:cs typeface="+mn-lt"/>
                <a:hlinkClick r:id="rId3"/>
              </a:rPr>
              <a:t>utexas</a:t>
            </a:r>
            <a:r>
              <a:rPr lang="en-US" b="0" i="0" dirty="0">
                <a:solidFill>
                  <a:srgbClr val="0A0A0A"/>
                </a:solidFill>
                <a:effectLst/>
                <a:ea typeface="+mn-lt"/>
                <a:cs typeface="+mn-lt"/>
                <a:hlinkClick r:id="rId3"/>
              </a:rPr>
              <a:t>.edu</a:t>
            </a:r>
            <a:endParaRPr lang="en-US" b="0" i="0">
              <a:solidFill>
                <a:srgbClr val="0A0A0A"/>
              </a:solidFill>
              <a:effectLst/>
              <a:ea typeface="+mn-lt"/>
              <a:cs typeface="+mn-lt"/>
            </a:endParaRPr>
          </a:p>
        </p:txBody>
      </p:sp>
      <p:sp>
        <p:nvSpPr>
          <p:cNvPr id="3" name="Title 2">
            <a:extLst>
              <a:ext uri="{FF2B5EF4-FFF2-40B4-BE49-F238E27FC236}">
                <a16:creationId xmlns:a16="http://schemas.microsoft.com/office/drawing/2014/main" id="{345E76BE-0332-90A1-B554-7D842048417B}"/>
              </a:ext>
            </a:extLst>
          </p:cNvPr>
          <p:cNvSpPr txBox="1">
            <a:spLocks/>
          </p:cNvSpPr>
          <p:nvPr/>
        </p:nvSpPr>
        <p:spPr>
          <a:xfrm>
            <a:off x="457200" y="274638"/>
            <a:ext cx="8229600"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b="1">
                <a:solidFill>
                  <a:srgbClr val="C00000"/>
                </a:solidFill>
                <a:latin typeface="Britannic Bold" panose="020B0903060703020204" pitchFamily="34" charset="77"/>
              </a:rPr>
              <a:t>Speaker Introduction</a:t>
            </a:r>
            <a:endParaRPr lang="en-US" sz="3600" b="1">
              <a:solidFill>
                <a:srgbClr val="C00000"/>
              </a:solidFill>
              <a:latin typeface="Britannic Bold" panose="020B0903060703020204" pitchFamily="34" charset="77"/>
            </a:endParaRPr>
          </a:p>
        </p:txBody>
      </p:sp>
      <p:pic>
        <p:nvPicPr>
          <p:cNvPr id="4" name="Picture 3" descr="A person wearing glasses and a blue shirt&#10;&#10;Description automatically generated">
            <a:extLst>
              <a:ext uri="{FF2B5EF4-FFF2-40B4-BE49-F238E27FC236}">
                <a16:creationId xmlns:a16="http://schemas.microsoft.com/office/drawing/2014/main" id="{E8FC7143-9A47-A897-07CD-69A038A94CAC}"/>
              </a:ext>
            </a:extLst>
          </p:cNvPr>
          <p:cNvPicPr>
            <a:picLocks noChangeAspect="1"/>
          </p:cNvPicPr>
          <p:nvPr/>
        </p:nvPicPr>
        <p:blipFill>
          <a:blip r:embed="rId4"/>
          <a:stretch>
            <a:fillRect/>
          </a:stretch>
        </p:blipFill>
        <p:spPr>
          <a:xfrm>
            <a:off x="609600" y="1603375"/>
            <a:ext cx="4165600" cy="4165600"/>
          </a:xfrm>
          <a:prstGeom prst="rect">
            <a:avLst/>
          </a:prstGeom>
        </p:spPr>
      </p:pic>
    </p:spTree>
  </p:cSld>
  <p:clrMapOvr>
    <a:masterClrMapping/>
  </p:clrMapOvr>
</p:sld>
</file>

<file path=ppt/theme/theme1.xml><?xml version="1.0" encoding="utf-8"?>
<a:theme xmlns:a="http://schemas.openxmlformats.org/drawingml/2006/main" name="NHERI ppt template 6.28.2018">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NHERI deck with NCO logo 7.8.2018</Template>
  <TotalTime>6574</TotalTime>
  <Words>531</Words>
  <Application>Microsoft Office PowerPoint</Application>
  <PresentationFormat>On-screen Show (4:3)</PresentationFormat>
  <Paragraphs>96</Paragraphs>
  <Slides>10</Slides>
  <Notes>8</Notes>
  <HiddenSlides>0</HiddenSlides>
  <MMClips>0</MMClips>
  <ScaleCrop>false</ScaleCrop>
  <HeadingPairs>
    <vt:vector size="4" baseType="variant">
      <vt:variant>
        <vt:lpstr>Theme</vt:lpstr>
      </vt:variant>
      <vt:variant>
        <vt:i4>1</vt:i4>
      </vt:variant>
      <vt:variant>
        <vt:lpstr>Slide Titles</vt:lpstr>
      </vt:variant>
      <vt:variant>
        <vt:i4>10</vt:i4>
      </vt:variant>
    </vt:vector>
  </HeadingPairs>
  <TitlesOfParts>
    <vt:vector size="11" baseType="lpstr">
      <vt:lpstr>NHERI ppt template 6.28.2018</vt:lpstr>
      <vt:lpstr>NHERI GSC November General Meeting</vt:lpstr>
      <vt:lpstr>Agenda</vt:lpstr>
      <vt:lpstr>Welcome New Members</vt:lpstr>
      <vt:lpstr>Approve Amendments</vt:lpstr>
      <vt:lpstr>Leadership Opportunities</vt:lpstr>
      <vt:lpstr>PowerPoint Presentation</vt:lpstr>
      <vt:lpstr>PowerPoint Presentation</vt:lpstr>
      <vt:lpstr>PowerPoint Presentation</vt:lpstr>
      <vt:lpstr>PowerPoint Presentation</vt:lpstr>
      <vt:lpstr>Future Meeting Date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Martha LaChance</dc:creator>
  <cp:lastModifiedBy>Robin Nelson</cp:lastModifiedBy>
  <cp:revision>396</cp:revision>
  <dcterms:created xsi:type="dcterms:W3CDTF">2018-07-09T00:19:41Z</dcterms:created>
  <dcterms:modified xsi:type="dcterms:W3CDTF">2023-11-17T12:19:00Z</dcterms:modified>
</cp:coreProperties>
</file>